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notesSlides/notesSlide5.xml" ContentType="application/vnd.openxmlformats-officedocument.presentationml.notesSlide+xml"/>
  <Override PartName="/ppt/tags/tag38.xml" ContentType="application/vnd.openxmlformats-officedocument.presentationml.tags+xml"/>
  <Override PartName="/ppt/notesSlides/notesSlide6.xml" ContentType="application/vnd.openxmlformats-officedocument.presentationml.notesSlide+xml"/>
  <Override PartName="/ppt/tags/tag39.xml" ContentType="application/vnd.openxmlformats-officedocument.presentationml.tags+xml"/>
  <Override PartName="/ppt/notesSlides/notesSlide7.xml" ContentType="application/vnd.openxmlformats-officedocument.presentationml.notesSlide+xml"/>
  <Override PartName="/ppt/tags/tag40.xml" ContentType="application/vnd.openxmlformats-officedocument.presentationml.tags+xml"/>
  <Override PartName="/ppt/notesSlides/notesSlide8.xml" ContentType="application/vnd.openxmlformats-officedocument.presentationml.notesSlide+xml"/>
  <Override PartName="/ppt/tags/tag41.xml" ContentType="application/vnd.openxmlformats-officedocument.presentationml.tags+xml"/>
  <Override PartName="/ppt/notesSlides/notesSlide9.xml" ContentType="application/vnd.openxmlformats-officedocument.presentationml.notesSlide+xml"/>
  <Override PartName="/ppt/tags/tag42.xml" ContentType="application/vnd.openxmlformats-officedocument.presentationml.tag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16" r:id="rId5"/>
  </p:sldMasterIdLst>
  <p:notesMasterIdLst>
    <p:notesMasterId r:id="rId17"/>
  </p:notesMasterIdLst>
  <p:handoutMasterIdLst>
    <p:handoutMasterId r:id="rId18"/>
  </p:handoutMasterIdLst>
  <p:sldIdLst>
    <p:sldId id="257" r:id="rId6"/>
    <p:sldId id="421" r:id="rId7"/>
    <p:sldId id="424" r:id="rId8"/>
    <p:sldId id="419" r:id="rId9"/>
    <p:sldId id="420" r:id="rId10"/>
    <p:sldId id="417" r:id="rId11"/>
    <p:sldId id="422" r:id="rId12"/>
    <p:sldId id="423" r:id="rId13"/>
    <p:sldId id="425" r:id="rId14"/>
    <p:sldId id="418" r:id="rId15"/>
    <p:sldId id="302" r:id="rId16"/>
  </p:sldIdLst>
  <p:sldSz cx="9144000" cy="6858000" type="screen4x3"/>
  <p:notesSz cx="6858000" cy="9296400"/>
  <p:custDataLst>
    <p:tags r:id="rId1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5">
          <p15:clr>
            <a:srgbClr val="A4A3A4"/>
          </p15:clr>
        </p15:guide>
        <p15:guide id="2" pos="27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gan, Donna" initials="ED" lastIdx="10" clrIdx="0">
    <p:extLst>
      <p:ext uri="{19B8F6BF-5375-455C-9EA6-DF929625EA0E}">
        <p15:presenceInfo xmlns:p15="http://schemas.microsoft.com/office/powerpoint/2012/main" userId="S-1-5-21-225850238-792946567-925700815-660393" providerId="AD"/>
      </p:ext>
    </p:extLst>
  </p:cmAuthor>
  <p:cmAuthor id="2" name="Coupland, Richard" initials="CR" lastIdx="1" clrIdx="1">
    <p:extLst>
      <p:ext uri="{19B8F6BF-5375-455C-9EA6-DF929625EA0E}">
        <p15:presenceInfo xmlns:p15="http://schemas.microsoft.com/office/powerpoint/2012/main" userId="S-1-5-21-225850238-792946567-925700815-164446" providerId="AD"/>
      </p:ext>
    </p:extLst>
  </p:cmAuthor>
  <p:cmAuthor id="3" name="Edgar, Deirdre" initials="ED" lastIdx="3" clrIdx="2">
    <p:extLst>
      <p:ext uri="{19B8F6BF-5375-455C-9EA6-DF929625EA0E}">
        <p15:presenceInfo xmlns:p15="http://schemas.microsoft.com/office/powerpoint/2012/main" userId="S-1-5-21-225850238-792946567-925700815-657702" providerId="AD"/>
      </p:ext>
    </p:extLst>
  </p:cmAuthor>
  <p:cmAuthor id="4" name="Weisel, Caylan" initials="WC" lastIdx="1" clrIdx="3">
    <p:extLst>
      <p:ext uri="{19B8F6BF-5375-455C-9EA6-DF929625EA0E}">
        <p15:presenceInfo xmlns:p15="http://schemas.microsoft.com/office/powerpoint/2012/main" userId="S::weiseca@repsrv.com::82598532-da6c-4be6-ab08-4e9b073719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DEF"/>
    <a:srgbClr val="C8E1F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FF0143-1CAC-4079-9C48-A0A76DEE334E}" v="7" dt="2020-03-20T19:33:56.755"/>
    <p1510:client id="{8C7844C3-3792-4A4F-8418-1F58ADB0492F}" v="1" dt="2020-03-21T00:14:39.533"/>
  </p1510:revLst>
</p1510:revInfo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4" autoAdjust="0"/>
    <p:restoredTop sz="95646" autoAdjust="0"/>
  </p:normalViewPr>
  <p:slideViewPr>
    <p:cSldViewPr snapToGrid="0" snapToObjects="1">
      <p:cViewPr varScale="1">
        <p:scale>
          <a:sx n="74" d="100"/>
          <a:sy n="74" d="100"/>
        </p:scale>
        <p:origin x="860" y="56"/>
      </p:cViewPr>
      <p:guideLst>
        <p:guide orient="horz" pos="1955"/>
        <p:guide pos="27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 snapToObjects="1">
      <p:cViewPr varScale="1">
        <p:scale>
          <a:sx n="74" d="100"/>
          <a:sy n="74" d="100"/>
        </p:scale>
        <p:origin x="-2676" y="-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38269C-0A2C-0940-9F54-5AF6C13723F0}" type="datetimeFigureOut">
              <a:rPr lang="en-US" smtClean="0"/>
              <a:t>3/27/2020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ED8D18-C115-5245-BAFF-6673319CB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88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BBB954-9AD5-4477-9347-7DEC4B008428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1"/>
            <a:ext cx="548640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0CB126-D41A-4EDC-8C7D-E799DAF3E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44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24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CB126-D41A-4EDC-8C7D-E799DAF3E8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12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CB126-D41A-4EDC-8C7D-E799DAF3E8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15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CB126-D41A-4EDC-8C7D-E799DAF3E8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2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1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43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55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96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91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CB126-D41A-4EDC-8C7D-E799DAF3E8F8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308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 userDrawn="1"/>
        </p:nvSpPr>
        <p:spPr>
          <a:xfrm>
            <a:off x="662539" y="3391088"/>
            <a:ext cx="7804789" cy="171465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 userDrawn="1"/>
        </p:nvSpPr>
        <p:spPr>
          <a:xfrm>
            <a:off x="662539" y="1493210"/>
            <a:ext cx="77255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Use only font Verdana. Headline font size is 28 and sub-headline font is 20.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Page numbers are in black and aligned in the bottom right corner.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If adjusting placement, align</a:t>
            </a:r>
            <a:r>
              <a:rPr lang="en-US" sz="1400" baseline="0" dirty="0">
                <a:solidFill>
                  <a:srgbClr val="000000"/>
                </a:solidFill>
              </a:rPr>
              <a:t> everything </a:t>
            </a:r>
            <a:r>
              <a:rPr lang="en-US" sz="1400" dirty="0">
                <a:solidFill>
                  <a:srgbClr val="000000"/>
                </a:solidFill>
              </a:rPr>
              <a:t>to the left under the header.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Use a takeaway box at the bottom of the page for brief and impactful messaging as appropriate. 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62539" y="3438589"/>
            <a:ext cx="78047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Copy slide content (Ctrl A) and paste as “destination theme.”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Select Layout to choose a specific theme for your slide.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Adjust copy placement and font sizes as necessary.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400" b="0" dirty="0">
                <a:solidFill>
                  <a:srgbClr val="000000"/>
                </a:solidFill>
              </a:rPr>
              <a:t>Make sure</a:t>
            </a:r>
            <a:r>
              <a:rPr lang="en-US" sz="1400" b="0" baseline="0" dirty="0">
                <a:solidFill>
                  <a:srgbClr val="000000"/>
                </a:solidFill>
              </a:rPr>
              <a:t> it follows PPT Guidelines and </a:t>
            </a:r>
            <a:r>
              <a:rPr lang="en-US" sz="1400" b="0" dirty="0">
                <a:solidFill>
                  <a:srgbClr val="000000"/>
                </a:solidFill>
              </a:rPr>
              <a:t>aligns with slide theme.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Ensure the page number is aligned in the bottom right corner.</a:t>
            </a:r>
            <a:r>
              <a:rPr lang="en-US" sz="1400" b="0" baseline="0" dirty="0">
                <a:solidFill>
                  <a:srgbClr val="000000"/>
                </a:solidFill>
              </a:rPr>
              <a:t> G</a:t>
            </a:r>
            <a:r>
              <a:rPr lang="en-US" sz="1400" b="0" dirty="0">
                <a:solidFill>
                  <a:srgbClr val="000000"/>
                </a:solidFill>
              </a:rPr>
              <a:t>o to View&gt;Slide Master to make modifications. </a:t>
            </a:r>
          </a:p>
          <a:p>
            <a:pPr marL="342900" lvl="0" indent="-342900">
              <a:buFont typeface="+mj-lt"/>
              <a:buAutoNum type="arabicPeriod"/>
            </a:pPr>
            <a:r>
              <a:rPr lang="en-US" sz="1400" b="0" dirty="0">
                <a:solidFill>
                  <a:srgbClr val="000000"/>
                </a:solidFill>
              </a:rPr>
              <a:t>Always triple check final presentations to ensure correct formatting.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662539" y="242663"/>
            <a:ext cx="779074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chemeClr val="accent1"/>
                </a:solidFill>
              </a:rPr>
              <a:t>USER GUIDE</a:t>
            </a:r>
          </a:p>
        </p:txBody>
      </p:sp>
      <p:sp>
        <p:nvSpPr>
          <p:cNvPr id="20" name="Rounded Rectangle 19"/>
          <p:cNvSpPr/>
          <p:nvPr userDrawn="1"/>
        </p:nvSpPr>
        <p:spPr>
          <a:xfrm>
            <a:off x="662539" y="1427577"/>
            <a:ext cx="7804788" cy="126708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80391" y="5137643"/>
            <a:ext cx="7921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</a:rPr>
              <a:t>If you have any issues or questions, please contact </a:t>
            </a:r>
            <a:r>
              <a:rPr lang="en-US" sz="1400" b="1" dirty="0">
                <a:solidFill>
                  <a:schemeClr val="accent1"/>
                </a:solidFill>
              </a:rPr>
              <a:t>Brand@RepublicServices.com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 flipV="1">
            <a:off x="662539" y="929455"/>
            <a:ext cx="7753673" cy="35363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662539" y="934562"/>
            <a:ext cx="7725581" cy="33855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sz="1600" b="1" dirty="0">
                <a:solidFill>
                  <a:schemeClr val="bg1"/>
                </a:solidFill>
              </a:rPr>
              <a:t>Instructions to follow when creating PPT presentations:</a:t>
            </a:r>
          </a:p>
        </p:txBody>
      </p:sp>
      <p:sp>
        <p:nvSpPr>
          <p:cNvPr id="17" name="Rounded Rectangle 16"/>
          <p:cNvSpPr/>
          <p:nvPr userDrawn="1"/>
        </p:nvSpPr>
        <p:spPr>
          <a:xfrm flipV="1">
            <a:off x="662539" y="2935638"/>
            <a:ext cx="7727752" cy="331293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662539" y="2923765"/>
            <a:ext cx="78047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baseline="0" dirty="0">
                <a:solidFill>
                  <a:schemeClr val="bg1"/>
                </a:solidFill>
              </a:rPr>
              <a:t>If i</a:t>
            </a:r>
            <a:r>
              <a:rPr lang="en-US" sz="1600" b="1" dirty="0">
                <a:solidFill>
                  <a:schemeClr val="bg1"/>
                </a:solidFill>
              </a:rPr>
              <a:t>mporting slides from other presentations, please make</a:t>
            </a:r>
            <a:r>
              <a:rPr lang="en-US" sz="1600" b="1" baseline="0" dirty="0">
                <a:solidFill>
                  <a:schemeClr val="bg1"/>
                </a:solidFill>
              </a:rPr>
              <a:t> sure to: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20" y="5632704"/>
            <a:ext cx="2110725" cy="727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968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no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76586" y="957402"/>
            <a:ext cx="379476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2824" y="957402"/>
            <a:ext cx="379476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397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6586" y="1463010"/>
            <a:ext cx="379476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73582" y="1463010"/>
            <a:ext cx="3794760" cy="1877437"/>
          </a:xfrm>
          <a:prstGeom prst="rect">
            <a:avLst/>
          </a:prstGeom>
        </p:spPr>
        <p:txBody>
          <a:bodyPr>
            <a:spAutoFit/>
          </a:bodyPr>
          <a:lstStyle>
            <a:lvl1pPr marL="114300" indent="-114300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76586" y="921777"/>
            <a:ext cx="379476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73582" y="921777"/>
            <a:ext cx="379476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406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Low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6586" y="982764"/>
            <a:ext cx="3794760" cy="12137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673582" y="982764"/>
            <a:ext cx="3794760" cy="12137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76586" y="2829240"/>
            <a:ext cx="7772400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Graphic or Content here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76586" y="2372040"/>
            <a:ext cx="77724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278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Pri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651760"/>
            <a:ext cx="731520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Subhead (as needed)</a:t>
            </a:r>
          </a:p>
        </p:txBody>
      </p:sp>
      <p:sp>
        <p:nvSpPr>
          <p:cNvPr id="4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1225" y="2037100"/>
            <a:ext cx="73152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This is a new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94675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_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11225" y="2037100"/>
            <a:ext cx="77724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This is a new section title</a:t>
            </a:r>
          </a:p>
        </p:txBody>
      </p:sp>
      <p:grpSp>
        <p:nvGrpSpPr>
          <p:cNvPr id="29" name="Group 28"/>
          <p:cNvGrpSpPr/>
          <p:nvPr userDrawn="1"/>
        </p:nvGrpSpPr>
        <p:grpSpPr>
          <a:xfrm>
            <a:off x="1136650" y="3608388"/>
            <a:ext cx="2379663" cy="2316162"/>
            <a:chOff x="1136650" y="3608388"/>
            <a:chExt cx="2379663" cy="2316162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1785938" y="3608388"/>
              <a:ext cx="890588" cy="811212"/>
            </a:xfrm>
            <a:custGeom>
              <a:avLst/>
              <a:gdLst>
                <a:gd name="T0" fmla="*/ 68 w 70"/>
                <a:gd name="T1" fmla="*/ 21 h 63"/>
                <a:gd name="T2" fmla="*/ 60 w 70"/>
                <a:gd name="T3" fmla="*/ 5 h 63"/>
                <a:gd name="T4" fmla="*/ 37 w 70"/>
                <a:gd name="T5" fmla="*/ 0 h 63"/>
                <a:gd name="T6" fmla="*/ 20 w 70"/>
                <a:gd name="T7" fmla="*/ 7 h 63"/>
                <a:gd name="T8" fmla="*/ 15 w 70"/>
                <a:gd name="T9" fmla="*/ 19 h 63"/>
                <a:gd name="T10" fmla="*/ 0 w 70"/>
                <a:gd name="T11" fmla="*/ 63 h 63"/>
                <a:gd name="T12" fmla="*/ 21 w 70"/>
                <a:gd name="T13" fmla="*/ 63 h 63"/>
                <a:gd name="T14" fmla="*/ 30 w 70"/>
                <a:gd name="T15" fmla="*/ 34 h 63"/>
                <a:gd name="T16" fmla="*/ 40 w 70"/>
                <a:gd name="T17" fmla="*/ 63 h 63"/>
                <a:gd name="T18" fmla="*/ 61 w 70"/>
                <a:gd name="T19" fmla="*/ 63 h 63"/>
                <a:gd name="T20" fmla="*/ 53 w 70"/>
                <a:gd name="T21" fmla="*/ 40 h 63"/>
                <a:gd name="T22" fmla="*/ 51 w 70"/>
                <a:gd name="T23" fmla="*/ 34 h 63"/>
                <a:gd name="T24" fmla="*/ 48 w 70"/>
                <a:gd name="T25" fmla="*/ 32 h 63"/>
                <a:gd name="T26" fmla="*/ 57 w 70"/>
                <a:gd name="T27" fmla="*/ 32 h 63"/>
                <a:gd name="T28" fmla="*/ 65 w 70"/>
                <a:gd name="T29" fmla="*/ 32 h 63"/>
                <a:gd name="T30" fmla="*/ 68 w 70"/>
                <a:gd name="T31" fmla="*/ 21 h 63"/>
                <a:gd name="T32" fmla="*/ 44 w 70"/>
                <a:gd name="T33" fmla="*/ 31 h 63"/>
                <a:gd name="T34" fmla="*/ 31 w 70"/>
                <a:gd name="T35" fmla="*/ 31 h 63"/>
                <a:gd name="T36" fmla="*/ 41 w 70"/>
                <a:gd name="T37" fmla="*/ 3 h 63"/>
                <a:gd name="T38" fmla="*/ 48 w 70"/>
                <a:gd name="T39" fmla="*/ 24 h 63"/>
                <a:gd name="T40" fmla="*/ 44 w 70"/>
                <a:gd name="T41" fmla="*/ 3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63">
                  <a:moveTo>
                    <a:pt x="68" y="21"/>
                  </a:moveTo>
                  <a:cubicBezTo>
                    <a:pt x="66" y="17"/>
                    <a:pt x="63" y="8"/>
                    <a:pt x="60" y="5"/>
                  </a:cubicBezTo>
                  <a:cubicBezTo>
                    <a:pt x="56" y="1"/>
                    <a:pt x="49" y="0"/>
                    <a:pt x="37" y="0"/>
                  </a:cubicBezTo>
                  <a:cubicBezTo>
                    <a:pt x="29" y="0"/>
                    <a:pt x="23" y="4"/>
                    <a:pt x="20" y="7"/>
                  </a:cubicBezTo>
                  <a:cubicBezTo>
                    <a:pt x="17" y="10"/>
                    <a:pt x="16" y="15"/>
                    <a:pt x="15" y="19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0" y="34"/>
                    <a:pt x="40" y="63"/>
                    <a:pt x="40" y="63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39"/>
                    <a:pt x="52" y="36"/>
                    <a:pt x="51" y="34"/>
                  </a:cubicBezTo>
                  <a:cubicBezTo>
                    <a:pt x="50" y="33"/>
                    <a:pt x="48" y="32"/>
                    <a:pt x="48" y="32"/>
                  </a:cubicBezTo>
                  <a:cubicBezTo>
                    <a:pt x="47" y="32"/>
                    <a:pt x="52" y="32"/>
                    <a:pt x="57" y="32"/>
                  </a:cubicBezTo>
                  <a:cubicBezTo>
                    <a:pt x="61" y="32"/>
                    <a:pt x="65" y="32"/>
                    <a:pt x="65" y="32"/>
                  </a:cubicBezTo>
                  <a:cubicBezTo>
                    <a:pt x="68" y="32"/>
                    <a:pt x="70" y="29"/>
                    <a:pt x="68" y="21"/>
                  </a:cubicBezTo>
                  <a:moveTo>
                    <a:pt x="44" y="31"/>
                  </a:moveTo>
                  <a:cubicBezTo>
                    <a:pt x="39" y="31"/>
                    <a:pt x="31" y="31"/>
                    <a:pt x="31" y="31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1" y="3"/>
                    <a:pt x="47" y="21"/>
                    <a:pt x="48" y="24"/>
                  </a:cubicBezTo>
                  <a:cubicBezTo>
                    <a:pt x="49" y="28"/>
                    <a:pt x="48" y="31"/>
                    <a:pt x="44" y="31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2549525" y="4162425"/>
              <a:ext cx="966788" cy="746125"/>
            </a:xfrm>
            <a:custGeom>
              <a:avLst/>
              <a:gdLst>
                <a:gd name="T0" fmla="*/ 61 w 76"/>
                <a:gd name="T1" fmla="*/ 51 h 58"/>
                <a:gd name="T2" fmla="*/ 74 w 76"/>
                <a:gd name="T3" fmla="*/ 40 h 58"/>
                <a:gd name="T4" fmla="*/ 71 w 76"/>
                <a:gd name="T5" fmla="*/ 16 h 58"/>
                <a:gd name="T6" fmla="*/ 59 w 76"/>
                <a:gd name="T7" fmla="*/ 2 h 58"/>
                <a:gd name="T8" fmla="*/ 46 w 76"/>
                <a:gd name="T9" fmla="*/ 1 h 58"/>
                <a:gd name="T10" fmla="*/ 0 w 76"/>
                <a:gd name="T11" fmla="*/ 0 h 58"/>
                <a:gd name="T12" fmla="*/ 7 w 76"/>
                <a:gd name="T13" fmla="*/ 20 h 58"/>
                <a:gd name="T14" fmla="*/ 37 w 76"/>
                <a:gd name="T15" fmla="*/ 20 h 58"/>
                <a:gd name="T16" fmla="*/ 12 w 76"/>
                <a:gd name="T17" fmla="*/ 38 h 58"/>
                <a:gd name="T18" fmla="*/ 19 w 76"/>
                <a:gd name="T19" fmla="*/ 58 h 58"/>
                <a:gd name="T20" fmla="*/ 38 w 76"/>
                <a:gd name="T21" fmla="*/ 44 h 58"/>
                <a:gd name="T22" fmla="*/ 43 w 76"/>
                <a:gd name="T23" fmla="*/ 40 h 58"/>
                <a:gd name="T24" fmla="*/ 44 w 76"/>
                <a:gd name="T25" fmla="*/ 36 h 58"/>
                <a:gd name="T26" fmla="*/ 47 w 76"/>
                <a:gd name="T27" fmla="*/ 45 h 58"/>
                <a:gd name="T28" fmla="*/ 50 w 76"/>
                <a:gd name="T29" fmla="*/ 53 h 58"/>
                <a:gd name="T30" fmla="*/ 61 w 76"/>
                <a:gd name="T31" fmla="*/ 51 h 58"/>
                <a:gd name="T32" fmla="*/ 44 w 76"/>
                <a:gd name="T33" fmla="*/ 32 h 58"/>
                <a:gd name="T34" fmla="*/ 40 w 76"/>
                <a:gd name="T35" fmla="*/ 20 h 58"/>
                <a:gd name="T36" fmla="*/ 69 w 76"/>
                <a:gd name="T37" fmla="*/ 21 h 58"/>
                <a:gd name="T38" fmla="*/ 52 w 76"/>
                <a:gd name="T39" fmla="*/ 34 h 58"/>
                <a:gd name="T40" fmla="*/ 44 w 76"/>
                <a:gd name="T41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6" h="58">
                  <a:moveTo>
                    <a:pt x="61" y="51"/>
                  </a:moveTo>
                  <a:cubicBezTo>
                    <a:pt x="65" y="49"/>
                    <a:pt x="72" y="43"/>
                    <a:pt x="74" y="40"/>
                  </a:cubicBezTo>
                  <a:cubicBezTo>
                    <a:pt x="76" y="35"/>
                    <a:pt x="75" y="28"/>
                    <a:pt x="71" y="16"/>
                  </a:cubicBezTo>
                  <a:cubicBezTo>
                    <a:pt x="68" y="8"/>
                    <a:pt x="64" y="4"/>
                    <a:pt x="59" y="2"/>
                  </a:cubicBezTo>
                  <a:cubicBezTo>
                    <a:pt x="56" y="0"/>
                    <a:pt x="50" y="1"/>
                    <a:pt x="46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37" y="20"/>
                    <a:pt x="37" y="20"/>
                    <a:pt x="37" y="20"/>
                  </a:cubicBezTo>
                  <a:cubicBezTo>
                    <a:pt x="37" y="20"/>
                    <a:pt x="12" y="38"/>
                    <a:pt x="12" y="38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3"/>
                    <a:pt x="42" y="41"/>
                    <a:pt x="43" y="40"/>
                  </a:cubicBezTo>
                  <a:cubicBezTo>
                    <a:pt x="44" y="38"/>
                    <a:pt x="44" y="37"/>
                    <a:pt x="44" y="36"/>
                  </a:cubicBezTo>
                  <a:cubicBezTo>
                    <a:pt x="44" y="36"/>
                    <a:pt x="46" y="40"/>
                    <a:pt x="47" y="45"/>
                  </a:cubicBezTo>
                  <a:cubicBezTo>
                    <a:pt x="48" y="48"/>
                    <a:pt x="49" y="52"/>
                    <a:pt x="50" y="53"/>
                  </a:cubicBezTo>
                  <a:cubicBezTo>
                    <a:pt x="51" y="56"/>
                    <a:pt x="54" y="57"/>
                    <a:pt x="61" y="51"/>
                  </a:cubicBezTo>
                  <a:moveTo>
                    <a:pt x="44" y="32"/>
                  </a:moveTo>
                  <a:cubicBezTo>
                    <a:pt x="43" y="28"/>
                    <a:pt x="40" y="20"/>
                    <a:pt x="40" y="20"/>
                  </a:cubicBezTo>
                  <a:cubicBezTo>
                    <a:pt x="69" y="21"/>
                    <a:pt x="69" y="21"/>
                    <a:pt x="69" y="21"/>
                  </a:cubicBezTo>
                  <a:cubicBezTo>
                    <a:pt x="69" y="21"/>
                    <a:pt x="54" y="32"/>
                    <a:pt x="52" y="34"/>
                  </a:cubicBezTo>
                  <a:cubicBezTo>
                    <a:pt x="48" y="36"/>
                    <a:pt x="45" y="36"/>
                    <a:pt x="44" y="32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"/>
            <p:cNvSpPr>
              <a:spLocks noEditPoints="1"/>
            </p:cNvSpPr>
            <p:nvPr userDrawn="1"/>
          </p:nvSpPr>
          <p:spPr bwMode="auto">
            <a:xfrm>
              <a:off x="2395538" y="4818063"/>
              <a:ext cx="852488" cy="1068387"/>
            </a:xfrm>
            <a:custGeom>
              <a:avLst/>
              <a:gdLst>
                <a:gd name="T0" fmla="*/ 20 w 67"/>
                <a:gd name="T1" fmla="*/ 74 h 83"/>
                <a:gd name="T2" fmla="*/ 34 w 67"/>
                <a:gd name="T3" fmla="*/ 82 h 83"/>
                <a:gd name="T4" fmla="*/ 56 w 67"/>
                <a:gd name="T5" fmla="*/ 73 h 83"/>
                <a:gd name="T6" fmla="*/ 66 w 67"/>
                <a:gd name="T7" fmla="*/ 57 h 83"/>
                <a:gd name="T8" fmla="*/ 63 w 67"/>
                <a:gd name="T9" fmla="*/ 44 h 83"/>
                <a:gd name="T10" fmla="*/ 49 w 67"/>
                <a:gd name="T11" fmla="*/ 0 h 83"/>
                <a:gd name="T12" fmla="*/ 32 w 67"/>
                <a:gd name="T13" fmla="*/ 13 h 83"/>
                <a:gd name="T14" fmla="*/ 42 w 67"/>
                <a:gd name="T15" fmla="*/ 41 h 83"/>
                <a:gd name="T16" fmla="*/ 17 w 67"/>
                <a:gd name="T17" fmla="*/ 24 h 83"/>
                <a:gd name="T18" fmla="*/ 0 w 67"/>
                <a:gd name="T19" fmla="*/ 36 h 83"/>
                <a:gd name="T20" fmla="*/ 20 w 67"/>
                <a:gd name="T21" fmla="*/ 50 h 83"/>
                <a:gd name="T22" fmla="*/ 25 w 67"/>
                <a:gd name="T23" fmla="*/ 53 h 83"/>
                <a:gd name="T24" fmla="*/ 29 w 67"/>
                <a:gd name="T25" fmla="*/ 53 h 83"/>
                <a:gd name="T26" fmla="*/ 22 w 67"/>
                <a:gd name="T27" fmla="*/ 59 h 83"/>
                <a:gd name="T28" fmla="*/ 15 w 67"/>
                <a:gd name="T29" fmla="*/ 64 h 83"/>
                <a:gd name="T30" fmla="*/ 20 w 67"/>
                <a:gd name="T31" fmla="*/ 74 h 83"/>
                <a:gd name="T32" fmla="*/ 32 w 67"/>
                <a:gd name="T33" fmla="*/ 52 h 83"/>
                <a:gd name="T34" fmla="*/ 43 w 67"/>
                <a:gd name="T35" fmla="*/ 45 h 83"/>
                <a:gd name="T36" fmla="*/ 51 w 67"/>
                <a:gd name="T37" fmla="*/ 72 h 83"/>
                <a:gd name="T38" fmla="*/ 33 w 67"/>
                <a:gd name="T39" fmla="*/ 60 h 83"/>
                <a:gd name="T40" fmla="*/ 32 w 67"/>
                <a:gd name="T41" fmla="*/ 52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7" h="83">
                  <a:moveTo>
                    <a:pt x="20" y="74"/>
                  </a:moveTo>
                  <a:cubicBezTo>
                    <a:pt x="23" y="77"/>
                    <a:pt x="30" y="82"/>
                    <a:pt x="34" y="82"/>
                  </a:cubicBezTo>
                  <a:cubicBezTo>
                    <a:pt x="40" y="83"/>
                    <a:pt x="46" y="80"/>
                    <a:pt x="56" y="73"/>
                  </a:cubicBezTo>
                  <a:cubicBezTo>
                    <a:pt x="63" y="68"/>
                    <a:pt x="66" y="62"/>
                    <a:pt x="66" y="57"/>
                  </a:cubicBezTo>
                  <a:cubicBezTo>
                    <a:pt x="67" y="53"/>
                    <a:pt x="65" y="48"/>
                    <a:pt x="63" y="44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2" y="13"/>
                    <a:pt x="32" y="13"/>
                    <a:pt x="32" y="13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17" y="24"/>
                    <a:pt x="17" y="2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1" y="51"/>
                    <a:pt x="23" y="52"/>
                    <a:pt x="25" y="53"/>
                  </a:cubicBezTo>
                  <a:cubicBezTo>
                    <a:pt x="27" y="54"/>
                    <a:pt x="28" y="54"/>
                    <a:pt x="29" y="53"/>
                  </a:cubicBezTo>
                  <a:cubicBezTo>
                    <a:pt x="29" y="53"/>
                    <a:pt x="25" y="56"/>
                    <a:pt x="22" y="59"/>
                  </a:cubicBezTo>
                  <a:cubicBezTo>
                    <a:pt x="19" y="61"/>
                    <a:pt x="15" y="63"/>
                    <a:pt x="15" y="64"/>
                  </a:cubicBezTo>
                  <a:cubicBezTo>
                    <a:pt x="12" y="66"/>
                    <a:pt x="12" y="69"/>
                    <a:pt x="20" y="74"/>
                  </a:cubicBezTo>
                  <a:moveTo>
                    <a:pt x="32" y="52"/>
                  </a:moveTo>
                  <a:cubicBezTo>
                    <a:pt x="36" y="49"/>
                    <a:pt x="43" y="45"/>
                    <a:pt x="43" y="45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1" y="72"/>
                    <a:pt x="36" y="62"/>
                    <a:pt x="33" y="60"/>
                  </a:cubicBezTo>
                  <a:cubicBezTo>
                    <a:pt x="30" y="57"/>
                    <a:pt x="29" y="54"/>
                    <a:pt x="32" y="52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1492250" y="5024438"/>
              <a:ext cx="1057275" cy="900112"/>
            </a:xfrm>
            <a:custGeom>
              <a:avLst/>
              <a:gdLst>
                <a:gd name="T0" fmla="*/ 4 w 83"/>
                <a:gd name="T1" fmla="*/ 30 h 70"/>
                <a:gd name="T2" fmla="*/ 1 w 83"/>
                <a:gd name="T3" fmla="*/ 47 h 70"/>
                <a:gd name="T4" fmla="*/ 16 w 83"/>
                <a:gd name="T5" fmla="*/ 64 h 70"/>
                <a:gd name="T6" fmla="*/ 35 w 83"/>
                <a:gd name="T7" fmla="*/ 69 h 70"/>
                <a:gd name="T8" fmla="*/ 46 w 83"/>
                <a:gd name="T9" fmla="*/ 62 h 70"/>
                <a:gd name="T10" fmla="*/ 83 w 83"/>
                <a:gd name="T11" fmla="*/ 36 h 70"/>
                <a:gd name="T12" fmla="*/ 66 w 83"/>
                <a:gd name="T13" fmla="*/ 23 h 70"/>
                <a:gd name="T14" fmla="*/ 42 w 83"/>
                <a:gd name="T15" fmla="*/ 41 h 70"/>
                <a:gd name="T16" fmla="*/ 51 w 83"/>
                <a:gd name="T17" fmla="*/ 12 h 70"/>
                <a:gd name="T18" fmla="*/ 34 w 83"/>
                <a:gd name="T19" fmla="*/ 0 h 70"/>
                <a:gd name="T20" fmla="*/ 27 w 83"/>
                <a:gd name="T21" fmla="*/ 23 h 70"/>
                <a:gd name="T22" fmla="*/ 25 w 83"/>
                <a:gd name="T23" fmla="*/ 29 h 70"/>
                <a:gd name="T24" fmla="*/ 27 w 83"/>
                <a:gd name="T25" fmla="*/ 32 h 70"/>
                <a:gd name="T26" fmla="*/ 19 w 83"/>
                <a:gd name="T27" fmla="*/ 27 h 70"/>
                <a:gd name="T28" fmla="*/ 12 w 83"/>
                <a:gd name="T29" fmla="*/ 22 h 70"/>
                <a:gd name="T30" fmla="*/ 4 w 83"/>
                <a:gd name="T31" fmla="*/ 30 h 70"/>
                <a:gd name="T32" fmla="*/ 29 w 83"/>
                <a:gd name="T33" fmla="*/ 35 h 70"/>
                <a:gd name="T34" fmla="*/ 39 w 83"/>
                <a:gd name="T35" fmla="*/ 43 h 70"/>
                <a:gd name="T36" fmla="*/ 15 w 83"/>
                <a:gd name="T37" fmla="*/ 60 h 70"/>
                <a:gd name="T38" fmla="*/ 22 w 83"/>
                <a:gd name="T39" fmla="*/ 39 h 70"/>
                <a:gd name="T40" fmla="*/ 29 w 83"/>
                <a:gd name="T41" fmla="*/ 35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3" h="70">
                  <a:moveTo>
                    <a:pt x="4" y="30"/>
                  </a:moveTo>
                  <a:cubicBezTo>
                    <a:pt x="2" y="34"/>
                    <a:pt x="0" y="43"/>
                    <a:pt x="1" y="47"/>
                  </a:cubicBezTo>
                  <a:cubicBezTo>
                    <a:pt x="2" y="53"/>
                    <a:pt x="7" y="57"/>
                    <a:pt x="16" y="64"/>
                  </a:cubicBezTo>
                  <a:cubicBezTo>
                    <a:pt x="23" y="69"/>
                    <a:pt x="30" y="70"/>
                    <a:pt x="35" y="69"/>
                  </a:cubicBezTo>
                  <a:cubicBezTo>
                    <a:pt x="38" y="68"/>
                    <a:pt x="42" y="65"/>
                    <a:pt x="46" y="62"/>
                  </a:cubicBezTo>
                  <a:cubicBezTo>
                    <a:pt x="83" y="36"/>
                    <a:pt x="83" y="36"/>
                    <a:pt x="83" y="36"/>
                  </a:cubicBezTo>
                  <a:cubicBezTo>
                    <a:pt x="66" y="23"/>
                    <a:pt x="66" y="23"/>
                    <a:pt x="66" y="23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51" y="12"/>
                    <a:pt x="51" y="12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4"/>
                    <a:pt x="26" y="27"/>
                    <a:pt x="25" y="29"/>
                  </a:cubicBezTo>
                  <a:cubicBezTo>
                    <a:pt x="25" y="31"/>
                    <a:pt x="26" y="32"/>
                    <a:pt x="27" y="32"/>
                  </a:cubicBezTo>
                  <a:cubicBezTo>
                    <a:pt x="27" y="33"/>
                    <a:pt x="23" y="30"/>
                    <a:pt x="19" y="27"/>
                  </a:cubicBezTo>
                  <a:cubicBezTo>
                    <a:pt x="16" y="25"/>
                    <a:pt x="13" y="23"/>
                    <a:pt x="12" y="22"/>
                  </a:cubicBezTo>
                  <a:cubicBezTo>
                    <a:pt x="10" y="21"/>
                    <a:pt x="7" y="21"/>
                    <a:pt x="4" y="30"/>
                  </a:cubicBezTo>
                  <a:moveTo>
                    <a:pt x="29" y="35"/>
                  </a:moveTo>
                  <a:cubicBezTo>
                    <a:pt x="33" y="38"/>
                    <a:pt x="39" y="43"/>
                    <a:pt x="39" y="43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60"/>
                    <a:pt x="21" y="42"/>
                    <a:pt x="22" y="39"/>
                  </a:cubicBezTo>
                  <a:cubicBezTo>
                    <a:pt x="23" y="35"/>
                    <a:pt x="26" y="33"/>
                    <a:pt x="29" y="35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1136650" y="4240213"/>
              <a:ext cx="890588" cy="990600"/>
            </a:xfrm>
            <a:custGeom>
              <a:avLst/>
              <a:gdLst>
                <a:gd name="T0" fmla="*/ 32 w 70"/>
                <a:gd name="T1" fmla="*/ 0 h 77"/>
                <a:gd name="T2" fmla="*/ 15 w 70"/>
                <a:gd name="T3" fmla="*/ 2 h 77"/>
                <a:gd name="T4" fmla="*/ 3 w 70"/>
                <a:gd name="T5" fmla="*/ 22 h 77"/>
                <a:gd name="T6" fmla="*/ 4 w 70"/>
                <a:gd name="T7" fmla="*/ 41 h 77"/>
                <a:gd name="T8" fmla="*/ 14 w 70"/>
                <a:gd name="T9" fmla="*/ 50 h 77"/>
                <a:gd name="T10" fmla="*/ 51 w 70"/>
                <a:gd name="T11" fmla="*/ 77 h 77"/>
                <a:gd name="T12" fmla="*/ 58 w 70"/>
                <a:gd name="T13" fmla="*/ 57 h 77"/>
                <a:gd name="T14" fmla="*/ 33 w 70"/>
                <a:gd name="T15" fmla="*/ 39 h 77"/>
                <a:gd name="T16" fmla="*/ 64 w 70"/>
                <a:gd name="T17" fmla="*/ 39 h 77"/>
                <a:gd name="T18" fmla="*/ 70 w 70"/>
                <a:gd name="T19" fmla="*/ 20 h 77"/>
                <a:gd name="T20" fmla="*/ 46 w 70"/>
                <a:gd name="T21" fmla="*/ 20 h 77"/>
                <a:gd name="T22" fmla="*/ 40 w 70"/>
                <a:gd name="T23" fmla="*/ 20 h 77"/>
                <a:gd name="T24" fmla="*/ 37 w 70"/>
                <a:gd name="T25" fmla="*/ 22 h 77"/>
                <a:gd name="T26" fmla="*/ 39 w 70"/>
                <a:gd name="T27" fmla="*/ 14 h 77"/>
                <a:gd name="T28" fmla="*/ 42 w 70"/>
                <a:gd name="T29" fmla="*/ 5 h 77"/>
                <a:gd name="T30" fmla="*/ 32 w 70"/>
                <a:gd name="T31" fmla="*/ 0 h 77"/>
                <a:gd name="T32" fmla="*/ 34 w 70"/>
                <a:gd name="T33" fmla="*/ 25 h 77"/>
                <a:gd name="T34" fmla="*/ 31 w 70"/>
                <a:gd name="T35" fmla="*/ 37 h 77"/>
                <a:gd name="T36" fmla="*/ 7 w 70"/>
                <a:gd name="T37" fmla="*/ 20 h 77"/>
                <a:gd name="T38" fmla="*/ 29 w 70"/>
                <a:gd name="T39" fmla="*/ 20 h 77"/>
                <a:gd name="T40" fmla="*/ 34 w 70"/>
                <a:gd name="T41" fmla="*/ 2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0" h="77">
                  <a:moveTo>
                    <a:pt x="32" y="0"/>
                  </a:moveTo>
                  <a:cubicBezTo>
                    <a:pt x="28" y="0"/>
                    <a:pt x="19" y="0"/>
                    <a:pt x="15" y="2"/>
                  </a:cubicBezTo>
                  <a:cubicBezTo>
                    <a:pt x="10" y="5"/>
                    <a:pt x="7" y="11"/>
                    <a:pt x="3" y="22"/>
                  </a:cubicBezTo>
                  <a:cubicBezTo>
                    <a:pt x="0" y="31"/>
                    <a:pt x="2" y="37"/>
                    <a:pt x="4" y="41"/>
                  </a:cubicBezTo>
                  <a:cubicBezTo>
                    <a:pt x="6" y="45"/>
                    <a:pt x="11" y="47"/>
                    <a:pt x="14" y="50"/>
                  </a:cubicBezTo>
                  <a:cubicBezTo>
                    <a:pt x="51" y="77"/>
                    <a:pt x="51" y="77"/>
                    <a:pt x="51" y="7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3" y="39"/>
                    <a:pt x="64" y="39"/>
                    <a:pt x="64" y="39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5" y="20"/>
                    <a:pt x="42" y="20"/>
                    <a:pt x="40" y="20"/>
                  </a:cubicBezTo>
                  <a:cubicBezTo>
                    <a:pt x="38" y="21"/>
                    <a:pt x="37" y="22"/>
                    <a:pt x="37" y="22"/>
                  </a:cubicBezTo>
                  <a:cubicBezTo>
                    <a:pt x="36" y="22"/>
                    <a:pt x="38" y="18"/>
                    <a:pt x="39" y="14"/>
                  </a:cubicBezTo>
                  <a:cubicBezTo>
                    <a:pt x="41" y="10"/>
                    <a:pt x="42" y="6"/>
                    <a:pt x="42" y="5"/>
                  </a:cubicBezTo>
                  <a:cubicBezTo>
                    <a:pt x="43" y="2"/>
                    <a:pt x="41" y="0"/>
                    <a:pt x="32" y="0"/>
                  </a:cubicBezTo>
                  <a:moveTo>
                    <a:pt x="34" y="25"/>
                  </a:moveTo>
                  <a:cubicBezTo>
                    <a:pt x="33" y="30"/>
                    <a:pt x="31" y="37"/>
                    <a:pt x="31" y="37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26" y="20"/>
                    <a:pt x="29" y="20"/>
                  </a:cubicBezTo>
                  <a:cubicBezTo>
                    <a:pt x="33" y="20"/>
                    <a:pt x="36" y="22"/>
                    <a:pt x="34" y="25"/>
                  </a:cubicBezTo>
                </a:path>
              </a:pathLst>
            </a:custGeom>
            <a:solidFill>
              <a:srgbClr val="D01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72000" y="4100843"/>
            <a:ext cx="3657600" cy="132343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000" i="1" baseline="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</p:spTree>
    <p:extLst>
      <p:ext uri="{BB962C8B-B14F-4D97-AF65-F5344CB8AC3E}">
        <p14:creationId xmlns:p14="http://schemas.microsoft.com/office/powerpoint/2010/main" val="316657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46" y="3750463"/>
            <a:ext cx="3798385" cy="2254235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4725" y="935892"/>
            <a:ext cx="3794760" cy="1384995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971" y="935892"/>
            <a:ext cx="3794760" cy="1384995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814046" y="4264878"/>
            <a:ext cx="3657600" cy="1323439"/>
          </a:xfrm>
        </p:spPr>
        <p:txBody>
          <a:bodyPr>
            <a:spAutoFit/>
          </a:bodyPr>
          <a:lstStyle>
            <a:lvl1pPr marL="0" indent="0" algn="just">
              <a:buNone/>
              <a:defRPr sz="2000" i="1" baseline="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8531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4725" y="935892"/>
            <a:ext cx="3794760" cy="1384995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971" y="935892"/>
            <a:ext cx="3794760" cy="1384995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814046" y="4264878"/>
            <a:ext cx="3657600" cy="1323439"/>
          </a:xfrm>
        </p:spPr>
        <p:txBody>
          <a:bodyPr>
            <a:spAutoFit/>
          </a:bodyPr>
          <a:lstStyle>
            <a:lvl1pPr marL="0" indent="0" algn="just">
              <a:buNone/>
              <a:defRPr sz="2000" i="1" baseline="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2" descr="\\psf\Home\Desktop\RS_CNTNR_Toter_Doubl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5970" y="3319087"/>
            <a:ext cx="42576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634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74725" y="935892"/>
            <a:ext cx="3794760" cy="1384995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6971" y="935892"/>
            <a:ext cx="3794760" cy="1384995"/>
          </a:xfr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non.</a:t>
            </a:r>
          </a:p>
        </p:txBody>
      </p:sp>
      <p:sp>
        <p:nvSpPr>
          <p:cNvPr id="2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4814046" y="4264878"/>
            <a:ext cx="3657600" cy="1323439"/>
          </a:xfrm>
        </p:spPr>
        <p:txBody>
          <a:bodyPr>
            <a:spAutoFit/>
          </a:bodyPr>
          <a:lstStyle>
            <a:lvl1pPr marL="0" indent="0" algn="just">
              <a:buNone/>
              <a:defRPr sz="2000" i="1" baseline="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3" descr="\\psf\Home\Desktop\RS_CNTNR_Container_Recycle_Double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50209" y="3537860"/>
            <a:ext cx="526732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172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Big Headline, Copy 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914400"/>
            <a:ext cx="3657600" cy="435811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8487" y="1561976"/>
            <a:ext cx="3657600" cy="9541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 am a particularly long headline.</a:t>
            </a:r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57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For List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77730" y="1828800"/>
            <a:ext cx="7772400" cy="3170099"/>
          </a:xfrm>
          <a:prstGeom prst="rect">
            <a:avLst/>
          </a:prstGeom>
        </p:spPr>
        <p:txBody>
          <a:bodyPr>
            <a:sp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000" i="1"/>
            </a:lvl1pPr>
            <a:lvl2pPr>
              <a:defRPr sz="2400" i="1"/>
            </a:lvl2pPr>
            <a:lvl3pPr>
              <a:defRPr sz="2400" i="1"/>
            </a:lvl3pPr>
            <a:lvl4pPr>
              <a:defRPr sz="2400" i="1"/>
            </a:lvl4pPr>
            <a:lvl5pPr>
              <a:defRPr sz="24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“I am a quote, a callout, or a general point of interest. Try to keep me short and impactful.”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“I am a quote, a callout, or a general point of interest. Try to keep me short and impactful.”</a:t>
            </a:r>
          </a:p>
          <a:p>
            <a:pPr lvl="0"/>
            <a:endParaRPr lang="en-US" dirty="0"/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“I am a quote, a callout, or a general point of interest. Try to keep me short and impactful.”</a:t>
            </a:r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730" y="354151"/>
            <a:ext cx="7772400" cy="1200329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This is a key point title or headline</a:t>
            </a:r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extLst>
      <p:ext uri="{BB962C8B-B14F-4D97-AF65-F5344CB8AC3E}">
        <p14:creationId xmlns:p14="http://schemas.microsoft.com/office/powerpoint/2010/main" val="2006892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79" y="1444288"/>
            <a:ext cx="7315200" cy="1938992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Hello There. This Is </a:t>
            </a:r>
            <a:br>
              <a:rPr lang="en-US" dirty="0"/>
            </a:br>
            <a:r>
              <a:rPr lang="en-US" dirty="0"/>
              <a:t>the Title of a PowerPoint</a:t>
            </a:r>
            <a:br>
              <a:rPr lang="en-US" dirty="0"/>
            </a:br>
            <a:r>
              <a:rPr lang="en-US" dirty="0"/>
              <a:t>Presentation.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3415379"/>
            <a:ext cx="7315200" cy="5232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8253536" y="1971516"/>
            <a:ext cx="214972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1_Title Slide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97799" y="5632704"/>
            <a:ext cx="2065367" cy="7274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767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For Listed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idx="15" hasCustomPrompt="1"/>
          </p:nvPr>
        </p:nvSpPr>
        <p:spPr>
          <a:xfrm>
            <a:off x="677730" y="914400"/>
            <a:ext cx="7772400" cy="3170099"/>
          </a:xfrm>
          <a:prstGeom prst="rect">
            <a:avLst/>
          </a:prstGeom>
        </p:spPr>
        <p:txBody>
          <a:bodyPr>
            <a:spAutoFit/>
          </a:bodyPr>
          <a:lstStyle>
            <a:lvl1pPr marL="457200" marR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 sz="2000" i="1"/>
            </a:lvl1pPr>
            <a:lvl2pPr>
              <a:defRPr sz="2400" i="1"/>
            </a:lvl2pPr>
            <a:lvl3pPr>
              <a:defRPr sz="2400" i="1"/>
            </a:lvl3pPr>
            <a:lvl4pPr>
              <a:defRPr sz="2400" i="1"/>
            </a:lvl4pPr>
            <a:lvl5pPr>
              <a:defRPr sz="2400" i="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“I am a quote, a callout, or a general point of interest. Try to keep me short.”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“I am a quote, a callout, or a general point of interest. Try to keep me short.”</a:t>
            </a:r>
          </a:p>
          <a:p>
            <a:pPr lvl="0"/>
            <a:endParaRPr lang="en-US" dirty="0"/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lang="en-US" dirty="0"/>
              <a:t>“I am a quote, a callout, or a general point of interest. Try to keep me short.”</a:t>
            </a:r>
          </a:p>
          <a:p>
            <a:pPr lvl="0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 hasCustomPrompt="1"/>
          </p:nvPr>
        </p:nvSpPr>
        <p:spPr>
          <a:xfrm>
            <a:off x="677730" y="4873168"/>
            <a:ext cx="7772400" cy="138499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2000" i="1">
                <a:solidFill>
                  <a:schemeClr val="accent1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algn="l"/>
            <a:r>
              <a:rPr lang="en-US" sz="2800" dirty="0"/>
              <a:t>“I am a quote, a callout, or a general point of interest. Try to keep me short and impactful.”</a:t>
            </a:r>
          </a:p>
        </p:txBody>
      </p:sp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extLst>
      <p:ext uri="{BB962C8B-B14F-4D97-AF65-F5344CB8AC3E}">
        <p14:creationId xmlns:p14="http://schemas.microsoft.com/office/powerpoint/2010/main" val="3118356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2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6058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7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639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- Thank You Slide_No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3435906"/>
            <a:ext cx="7226301" cy="861774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20" y="5632704"/>
            <a:ext cx="2110725" cy="7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34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 blue b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7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20" y="5632704"/>
            <a:ext cx="2110725" cy="727425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097279" y="1444288"/>
            <a:ext cx="7315200" cy="1938992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Hello There. This Is </a:t>
            </a:r>
            <a:br>
              <a:rPr lang="en-US" dirty="0"/>
            </a:br>
            <a:r>
              <a:rPr lang="en-US" dirty="0"/>
              <a:t>the Title of a PowerPoint</a:t>
            </a:r>
            <a:br>
              <a:rPr lang="en-US" dirty="0"/>
            </a:br>
            <a:r>
              <a:rPr lang="en-US" dirty="0"/>
              <a:t>Presentation.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097280" y="3415379"/>
            <a:ext cx="7315200" cy="5232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l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57401" y="6299991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5039" y="6624817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4020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HOU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1" y="0"/>
            <a:ext cx="3880476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1568925"/>
            <a:ext cx="3652158" cy="38410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814046" y="983284"/>
            <a:ext cx="3657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502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I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1" y="0"/>
            <a:ext cx="3880476" cy="688269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1568925"/>
            <a:ext cx="3652158" cy="38410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14046" y="983284"/>
            <a:ext cx="3657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909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BIK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1" y="0"/>
            <a:ext cx="3880476" cy="688269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1568925"/>
            <a:ext cx="3652158" cy="38410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814046" y="983284"/>
            <a:ext cx="3657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986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CA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1" y="0"/>
            <a:ext cx="3880476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1568925"/>
            <a:ext cx="3652158" cy="38410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814046" y="983284"/>
            <a:ext cx="3657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557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CONSTRU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1" y="0"/>
            <a:ext cx="3880476" cy="688269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1568925"/>
            <a:ext cx="3652158" cy="38410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814046" y="983284"/>
            <a:ext cx="3657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3456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230067"/>
            <a:ext cx="6948714" cy="52322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80" y="2440214"/>
            <a:ext cx="6948714" cy="2246769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lvl="0"/>
            <a:r>
              <a:rPr lang="en-US" dirty="0"/>
              <a:t>Section Name							02</a:t>
            </a:r>
          </a:p>
          <a:p>
            <a:pPr lvl="0"/>
            <a:r>
              <a:rPr lang="en-US" dirty="0"/>
              <a:t>Longer Section Name					05</a:t>
            </a:r>
          </a:p>
          <a:p>
            <a:pPr lvl="0"/>
            <a:r>
              <a:rPr lang="en-US" dirty="0"/>
              <a:t>Section Name							07</a:t>
            </a:r>
          </a:p>
          <a:p>
            <a:pPr lvl="0"/>
            <a:r>
              <a:rPr lang="en-US" dirty="0"/>
              <a:t>Even Longer Section Name			12</a:t>
            </a:r>
          </a:p>
          <a:p>
            <a:pPr lvl="0"/>
            <a:r>
              <a:rPr lang="en-US" dirty="0"/>
              <a:t>Longer Section Name					13</a:t>
            </a:r>
          </a:p>
          <a:p>
            <a:pPr lvl="0"/>
            <a:r>
              <a:rPr lang="en-US" dirty="0"/>
              <a:t>Section Name							16</a:t>
            </a:r>
          </a:p>
        </p:txBody>
      </p:sp>
      <p:grpSp>
        <p:nvGrpSpPr>
          <p:cNvPr id="10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2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357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Half Plate_RUR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1568925"/>
            <a:ext cx="3652158" cy="38410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814046" y="983284"/>
            <a:ext cx="3657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899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Half Plate_RESTURA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21" y="0"/>
            <a:ext cx="3880476" cy="688269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814046" y="1568925"/>
            <a:ext cx="3652158" cy="384105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facer.</a:t>
            </a:r>
          </a:p>
          <a:p>
            <a:pPr lvl="0"/>
            <a:endParaRPr lang="en-US" dirty="0"/>
          </a:p>
          <a:p>
            <a:pPr lvl="0"/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, qui sequitur </a:t>
            </a:r>
            <a:r>
              <a:rPr lang="en-US" dirty="0" err="1"/>
              <a:t>mutationem</a:t>
            </a:r>
            <a:r>
              <a:rPr lang="en-US" dirty="0"/>
              <a:t> </a:t>
            </a:r>
            <a:r>
              <a:rPr lang="en-US" dirty="0" err="1"/>
              <a:t>consuetudium</a:t>
            </a:r>
            <a:r>
              <a:rPr lang="en-US" dirty="0"/>
              <a:t> </a:t>
            </a:r>
            <a:r>
              <a:rPr lang="en-US" dirty="0" err="1"/>
              <a:t>lectorum</a:t>
            </a:r>
            <a:r>
              <a:rPr lang="en-US" dirty="0"/>
              <a:t>. </a:t>
            </a:r>
            <a:r>
              <a:rPr lang="en-US" dirty="0" err="1"/>
              <a:t>Mirum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notare</a:t>
            </a:r>
            <a:r>
              <a:rPr lang="en-US" dirty="0"/>
              <a:t> quam </a:t>
            </a:r>
            <a:r>
              <a:rPr lang="en-US" dirty="0" err="1"/>
              <a:t>littera</a:t>
            </a:r>
            <a:r>
              <a:rPr lang="en-US" dirty="0"/>
              <a:t> </a:t>
            </a:r>
            <a:r>
              <a:rPr lang="en-US" dirty="0" err="1"/>
              <a:t>gothica</a:t>
            </a:r>
            <a:r>
              <a:rPr lang="en-US" dirty="0"/>
              <a:t>, quam </a:t>
            </a:r>
            <a:r>
              <a:rPr lang="en-US" dirty="0" err="1"/>
              <a:t>nunc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814046" y="983284"/>
            <a:ext cx="3657600" cy="523220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>
              <a:defRPr sz="2800"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00388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HOUS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7730" y="925134"/>
            <a:ext cx="77724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13190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I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7730" y="925134"/>
            <a:ext cx="77724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68108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CAR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7730" y="925134"/>
            <a:ext cx="77724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1282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BIK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7730" y="925134"/>
            <a:ext cx="77724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032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CONSTRUCTION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7730" y="925134"/>
            <a:ext cx="77724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7990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RURAL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7730" y="925134"/>
            <a:ext cx="77724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6434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Content_RESTURAN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7730" y="925134"/>
            <a:ext cx="7772400" cy="187743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345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HOUS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66972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968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749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_Orange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86" y="968160"/>
            <a:ext cx="7772400" cy="44588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88461" y="5652648"/>
            <a:ext cx="7772400" cy="64698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sz="1600"/>
            </a:lvl1pPr>
          </a:lstStyle>
          <a:p>
            <a:pPr algn="ctr"/>
            <a:r>
              <a:rPr lang="en-US" sz="1600" dirty="0">
                <a:solidFill>
                  <a:srgbClr val="000000"/>
                </a:solidFill>
              </a:rPr>
              <a:t>This is a takeaway that should draw attention. It should be brief and impactful, placed near the bottom of the slide.</a:t>
            </a:r>
          </a:p>
        </p:txBody>
      </p:sp>
    </p:spTree>
    <p:extLst>
      <p:ext uri="{BB962C8B-B14F-4D97-AF65-F5344CB8AC3E}">
        <p14:creationId xmlns:p14="http://schemas.microsoft.com/office/powerpoint/2010/main" val="281240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I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66972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968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00844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CAR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66972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968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560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BIK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66972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968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3195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CONSTRUCTION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66972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968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 baseline="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127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RURAL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66972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968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3875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Title and 2 Content_RESTURAN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666972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968" y="978918"/>
            <a:ext cx="3794760" cy="1877437"/>
          </a:xfrm>
        </p:spPr>
        <p:txBody>
          <a:bodyPr>
            <a:spAutoFit/>
          </a:bodyPr>
          <a:lstStyle>
            <a:lvl1pPr marL="225425" indent="-225425"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55931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HOUS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5786" y="5541014"/>
            <a:ext cx="694871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15786" y="1903514"/>
            <a:ext cx="6948714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0506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I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5786" y="5541014"/>
            <a:ext cx="694871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5786" y="1903514"/>
            <a:ext cx="6948714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78960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CAR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5786" y="5541014"/>
            <a:ext cx="694871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15786" y="1903514"/>
            <a:ext cx="6948714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406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BIK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115786" y="1903514"/>
            <a:ext cx="6948714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5786" y="5541014"/>
            <a:ext cx="694871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8153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86" y="968160"/>
            <a:ext cx="7772400" cy="44588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04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CONSTRUCTION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5786" y="5541014"/>
            <a:ext cx="694871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5786" y="1903514"/>
            <a:ext cx="6948714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9597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RURAL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5786" y="5541014"/>
            <a:ext cx="694871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5786" y="1903514"/>
            <a:ext cx="6948714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0821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termark_Pullquote_RESTURANT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15786" y="5541014"/>
            <a:ext cx="6948714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Something else down here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15786" y="1903514"/>
            <a:ext cx="6948714" cy="255454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ctr">
              <a:defRPr sz="4000"/>
            </a:lvl1pPr>
          </a:lstStyle>
          <a:p>
            <a:r>
              <a:rPr lang="en-US" dirty="0"/>
              <a:t>“I am a quote, a callout, </a:t>
            </a:r>
            <a:br>
              <a:rPr lang="en-US" dirty="0"/>
            </a:br>
            <a:r>
              <a:rPr lang="en-US" dirty="0"/>
              <a:t>or a general point of </a:t>
            </a:r>
            <a:br>
              <a:rPr lang="en-US" dirty="0"/>
            </a:br>
            <a:r>
              <a:rPr lang="en-US" dirty="0"/>
              <a:t>interest. Try to keep me </a:t>
            </a:r>
            <a:br>
              <a:rPr lang="en-US" dirty="0"/>
            </a:br>
            <a:r>
              <a:rPr lang="en-US" dirty="0"/>
              <a:t>short and impactful.”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0420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810981" y="2082801"/>
            <a:ext cx="7716164" cy="251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810983" y="366484"/>
            <a:ext cx="7716162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This is a bullet point headline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10983" y="1585342"/>
            <a:ext cx="7716162" cy="5134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4137025" y="6647421"/>
            <a:ext cx="5026666" cy="215713"/>
            <a:chOff x="4137025" y="6647421"/>
            <a:chExt cx="5026666" cy="215713"/>
          </a:xfrm>
        </p:grpSpPr>
        <p:sp>
          <p:nvSpPr>
            <p:cNvPr id="14" name="Isosceles Triangle 10"/>
            <p:cNvSpPr/>
            <p:nvPr userDrawn="1"/>
          </p:nvSpPr>
          <p:spPr>
            <a:xfrm>
              <a:off x="6449745" y="6647421"/>
              <a:ext cx="2713946" cy="215713"/>
            </a:xfrm>
            <a:custGeom>
              <a:avLst/>
              <a:gdLst/>
              <a:ahLst/>
              <a:cxnLst/>
              <a:rect l="l" t="t" r="r" b="b"/>
              <a:pathLst>
                <a:path w="2713946" h="215713">
                  <a:moveTo>
                    <a:pt x="102037" y="0"/>
                  </a:moveTo>
                  <a:lnTo>
                    <a:pt x="2709712" y="833"/>
                  </a:lnTo>
                  <a:cubicBezTo>
                    <a:pt x="2715346" y="5928"/>
                    <a:pt x="2711114" y="210207"/>
                    <a:pt x="2713946" y="215713"/>
                  </a:cubicBezTo>
                  <a:lnTo>
                    <a:pt x="102037" y="210580"/>
                  </a:lnTo>
                  <a:cubicBezTo>
                    <a:pt x="91106" y="210580"/>
                    <a:pt x="81210" y="207091"/>
                    <a:pt x="74047" y="201450"/>
                  </a:cubicBezTo>
                  <a:lnTo>
                    <a:pt x="72371" y="198264"/>
                  </a:lnTo>
                  <a:lnTo>
                    <a:pt x="0" y="213804"/>
                  </a:lnTo>
                  <a:lnTo>
                    <a:pt x="67581" y="14054"/>
                  </a:lnTo>
                  <a:lnTo>
                    <a:pt x="69426" y="17915"/>
                  </a:lnTo>
                  <a:lnTo>
                    <a:pt x="74047" y="9129"/>
                  </a:lnTo>
                  <a:cubicBezTo>
                    <a:pt x="81210" y="3489"/>
                    <a:pt x="91106" y="0"/>
                    <a:pt x="10203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Isosceles Triangle 6"/>
            <p:cNvSpPr/>
            <p:nvPr userDrawn="1"/>
          </p:nvSpPr>
          <p:spPr>
            <a:xfrm>
              <a:off x="4137025" y="6725342"/>
              <a:ext cx="5026666" cy="137791"/>
            </a:xfrm>
            <a:custGeom>
              <a:avLst/>
              <a:gdLst>
                <a:gd name="connsiteX0" fmla="*/ 72404 w 4657051"/>
                <a:gd name="connsiteY0" fmla="*/ 0 h 127720"/>
                <a:gd name="connsiteX1" fmla="*/ 4652813 w 4657051"/>
                <a:gd name="connsiteY1" fmla="*/ 4234 h 127720"/>
                <a:gd name="connsiteX2" fmla="*/ 4657046 w 4657051"/>
                <a:gd name="connsiteY2" fmla="*/ 123486 h 127720"/>
                <a:gd name="connsiteX3" fmla="*/ 42771 w 4657051"/>
                <a:gd name="connsiteY3" fmla="*/ 127720 h 127720"/>
                <a:gd name="connsiteX4" fmla="*/ 0 w 4657051"/>
                <a:gd name="connsiteY4" fmla="*/ 121732 h 127720"/>
                <a:gd name="connsiteX5" fmla="*/ 32656 w 4657051"/>
                <a:gd name="connsiteY5" fmla="*/ 26757 h 127720"/>
                <a:gd name="connsiteX6" fmla="*/ 36733 w 4657051"/>
                <a:gd name="connsiteY6" fmla="*/ 30137 h 127720"/>
                <a:gd name="connsiteX7" fmla="*/ 44414 w 4657051"/>
                <a:gd name="connsiteY7" fmla="*/ 11593 h 127720"/>
                <a:gd name="connsiteX8" fmla="*/ 72404 w 4657051"/>
                <a:gd name="connsiteY8" fmla="*/ 0 h 127720"/>
                <a:gd name="connsiteX0" fmla="*/ 75722 w 4660369"/>
                <a:gd name="connsiteY0" fmla="*/ 0 h 129475"/>
                <a:gd name="connsiteX1" fmla="*/ 4656131 w 4660369"/>
                <a:gd name="connsiteY1" fmla="*/ 4234 h 129475"/>
                <a:gd name="connsiteX2" fmla="*/ 4660364 w 4660369"/>
                <a:gd name="connsiteY2" fmla="*/ 123486 h 129475"/>
                <a:gd name="connsiteX3" fmla="*/ 46089 w 4660369"/>
                <a:gd name="connsiteY3" fmla="*/ 127720 h 129475"/>
                <a:gd name="connsiteX4" fmla="*/ 0 w 4660369"/>
                <a:gd name="connsiteY4" fmla="*/ 129475 h 129475"/>
                <a:gd name="connsiteX5" fmla="*/ 35974 w 4660369"/>
                <a:gd name="connsiteY5" fmla="*/ 26757 h 129475"/>
                <a:gd name="connsiteX6" fmla="*/ 40051 w 4660369"/>
                <a:gd name="connsiteY6" fmla="*/ 30137 h 129475"/>
                <a:gd name="connsiteX7" fmla="*/ 47732 w 4660369"/>
                <a:gd name="connsiteY7" fmla="*/ 11593 h 129475"/>
                <a:gd name="connsiteX8" fmla="*/ 75722 w 4660369"/>
                <a:gd name="connsiteY8" fmla="*/ 0 h 129475"/>
                <a:gd name="connsiteX0" fmla="*/ 75722 w 4660369"/>
                <a:gd name="connsiteY0" fmla="*/ 0 h 129475"/>
                <a:gd name="connsiteX1" fmla="*/ 4656131 w 4660369"/>
                <a:gd name="connsiteY1" fmla="*/ 4234 h 129475"/>
                <a:gd name="connsiteX2" fmla="*/ 4660364 w 4660369"/>
                <a:gd name="connsiteY2" fmla="*/ 123486 h 129475"/>
                <a:gd name="connsiteX3" fmla="*/ 46089 w 4660369"/>
                <a:gd name="connsiteY3" fmla="*/ 127720 h 129475"/>
                <a:gd name="connsiteX4" fmla="*/ 0 w 4660369"/>
                <a:gd name="connsiteY4" fmla="*/ 129475 h 129475"/>
                <a:gd name="connsiteX5" fmla="*/ 35974 w 4660369"/>
                <a:gd name="connsiteY5" fmla="*/ 26757 h 129475"/>
                <a:gd name="connsiteX6" fmla="*/ 47732 w 4660369"/>
                <a:gd name="connsiteY6" fmla="*/ 11593 h 129475"/>
                <a:gd name="connsiteX7" fmla="*/ 75722 w 4660369"/>
                <a:gd name="connsiteY7" fmla="*/ 0 h 129475"/>
                <a:gd name="connsiteX0" fmla="*/ 75722 w 4660369"/>
                <a:gd name="connsiteY0" fmla="*/ 0 h 129475"/>
                <a:gd name="connsiteX1" fmla="*/ 4656131 w 4660369"/>
                <a:gd name="connsiteY1" fmla="*/ 4234 h 129475"/>
                <a:gd name="connsiteX2" fmla="*/ 4660364 w 4660369"/>
                <a:gd name="connsiteY2" fmla="*/ 123486 h 129475"/>
                <a:gd name="connsiteX3" fmla="*/ 46089 w 4660369"/>
                <a:gd name="connsiteY3" fmla="*/ 127720 h 129475"/>
                <a:gd name="connsiteX4" fmla="*/ 0 w 4660369"/>
                <a:gd name="connsiteY4" fmla="*/ 129475 h 129475"/>
                <a:gd name="connsiteX5" fmla="*/ 47732 w 4660369"/>
                <a:gd name="connsiteY5" fmla="*/ 11593 h 129475"/>
                <a:gd name="connsiteX6" fmla="*/ 75722 w 4660369"/>
                <a:gd name="connsiteY6" fmla="*/ 0 h 129475"/>
                <a:gd name="connsiteX0" fmla="*/ 74616 w 4659263"/>
                <a:gd name="connsiteY0" fmla="*/ 0 h 127720"/>
                <a:gd name="connsiteX1" fmla="*/ 4655025 w 4659263"/>
                <a:gd name="connsiteY1" fmla="*/ 4234 h 127720"/>
                <a:gd name="connsiteX2" fmla="*/ 4659258 w 4659263"/>
                <a:gd name="connsiteY2" fmla="*/ 123486 h 127720"/>
                <a:gd name="connsiteX3" fmla="*/ 44983 w 4659263"/>
                <a:gd name="connsiteY3" fmla="*/ 127720 h 127720"/>
                <a:gd name="connsiteX4" fmla="*/ 0 w 4659263"/>
                <a:gd name="connsiteY4" fmla="*/ 126157 h 127720"/>
                <a:gd name="connsiteX5" fmla="*/ 46626 w 4659263"/>
                <a:gd name="connsiteY5" fmla="*/ 11593 h 127720"/>
                <a:gd name="connsiteX6" fmla="*/ 74616 w 4659263"/>
                <a:gd name="connsiteY6" fmla="*/ 0 h 127720"/>
                <a:gd name="connsiteX0" fmla="*/ 74616 w 4659263"/>
                <a:gd name="connsiteY0" fmla="*/ 0 h 127720"/>
                <a:gd name="connsiteX1" fmla="*/ 4655025 w 4659263"/>
                <a:gd name="connsiteY1" fmla="*/ 4234 h 127720"/>
                <a:gd name="connsiteX2" fmla="*/ 4659258 w 4659263"/>
                <a:gd name="connsiteY2" fmla="*/ 123486 h 127720"/>
                <a:gd name="connsiteX3" fmla="*/ 44983 w 4659263"/>
                <a:gd name="connsiteY3" fmla="*/ 127720 h 127720"/>
                <a:gd name="connsiteX4" fmla="*/ 0 w 4659263"/>
                <a:gd name="connsiteY4" fmla="*/ 126157 h 127720"/>
                <a:gd name="connsiteX5" fmla="*/ 46626 w 4659263"/>
                <a:gd name="connsiteY5" fmla="*/ 11593 h 127720"/>
                <a:gd name="connsiteX6" fmla="*/ 74616 w 4659263"/>
                <a:gd name="connsiteY6" fmla="*/ 0 h 12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59263" h="127720">
                  <a:moveTo>
                    <a:pt x="74616" y="0"/>
                  </a:moveTo>
                  <a:lnTo>
                    <a:pt x="4655025" y="4234"/>
                  </a:lnTo>
                  <a:cubicBezTo>
                    <a:pt x="4653957" y="-3760"/>
                    <a:pt x="4652898" y="131832"/>
                    <a:pt x="4659258" y="123486"/>
                  </a:cubicBezTo>
                  <a:cubicBezTo>
                    <a:pt x="4664216" y="121722"/>
                    <a:pt x="1583075" y="126309"/>
                    <a:pt x="44983" y="127720"/>
                  </a:cubicBezTo>
                  <a:lnTo>
                    <a:pt x="0" y="126157"/>
                  </a:lnTo>
                  <a:lnTo>
                    <a:pt x="46626" y="11593"/>
                  </a:lnTo>
                  <a:cubicBezTo>
                    <a:pt x="50253" y="1778"/>
                    <a:pt x="63685" y="0"/>
                    <a:pt x="746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defTabSz="457200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125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A22C-AC8B-F646-9FF4-35528D9BB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69843F-E5CC-384D-B5BA-B7D422BFC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46E40-ED80-4742-8751-E1DDD9E9E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48650-C432-F345-93B3-89E8505E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F1215-C04E-9A47-ABEC-21DCFCA1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783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1B97D-A758-F347-AAD9-8B7D196D6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51BE92-4E03-1244-97D3-8645F6B4D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D65E3-31D5-CE43-8959-33FF661D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029AB-38D3-C54B-8D6F-90AD2D6B2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5A8FE-5A20-8145-B4E7-3529E614E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806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41052-329C-A84E-BEFC-ADCB9D223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8C575-FD31-8D4F-B40B-E02BD16F7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F2C2B-124E-014D-A8C5-7AA0A554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D2C53-7C7E-244C-B9B2-577BE6F04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12562-C2D6-A340-AE6A-1213259C1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13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D48B-399E-874A-A3D7-9E6A8A50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FFC64-8157-3741-BC29-2FDA9FAEC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E6D64-90DA-1848-A735-771D5E2DF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C809E-A9BF-BF4B-9C31-269901F4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FE6A0B-A91B-0B4E-88AA-8BD0D0F82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949F3-11A1-6E46-B76B-D65382CA7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115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E5270-8E6A-7C42-B788-8F93AA1B6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79155-F50F-5249-BF9C-85AD9E4FE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0EE1B-7450-5148-B63B-1CC9BA4D9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D69BF4-1217-4345-B657-D017C41C1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E0E07-1A52-E542-BFF9-2CC0B81D63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AF4C13-D313-C74E-B5E3-FAD1EE93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5F6A9-4BEB-EF4F-9B9F-1F8FF8B11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D5CF8A-1106-6440-B0F0-900B9BE70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33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005B1-6AB2-C34E-AF39-AAB29E12E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5C0BE-28A8-ED40-A552-BFB29A30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A7C16-8548-FD45-BB35-B21398F06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4F134-A9DE-0248-9281-25D9556F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7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w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76586" y="1463010"/>
            <a:ext cx="7772400" cy="259147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76586" y="887574"/>
            <a:ext cx="7772400" cy="40011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59860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1EF4E-4CF0-A143-AD3B-3C02D061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85EF3-7845-BD46-B60F-15754AE7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DBBA9-AF55-7046-880B-BCCB39B9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598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BA038-0773-D243-9093-472541E38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4F62E-8174-5246-8349-17E0F105C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15E68-5E72-FB44-AE98-53EA226F7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C3D98-45B4-E14B-B7A0-2CFD84EA1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AA923E-0949-5740-BF12-19270BFC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F850A-C69A-7E4F-B83B-EC915942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00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EC1D-7DE8-D94F-AC44-27AAA7184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25E5AF-A4BD-0D4C-BF97-3A6E0A10A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C5AF62-DD92-9149-94E5-13FBAC4164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3CF11-4DEB-ED41-9C8A-358613F1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6A6CA-38A4-5E4C-9B6B-29E3DF1D7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5AD42A-BDA3-8F42-AF4A-16F58914E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3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0EB75-F1A4-B94F-80FC-9FA09E95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4D440A-CD21-5747-8617-7C9C10298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AF75C-F7A0-ED45-BF7F-49BCD19A9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1712E-D303-AE45-A8E6-3E903D494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D7C56-9F56-EA43-8A27-B92B1570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560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D35AF-52FD-9849-8A9A-04CF439F6D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BCEB3-1A78-A349-8F66-C9CE87FFE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1E64F-B33E-7242-B679-DE00E33F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18CD9-E3C3-3740-89EE-D1D6D9F37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19798-137A-F341-BA57-550A304C0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78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Subheadline_Blue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idx="1"/>
          </p:nvPr>
        </p:nvSpPr>
        <p:spPr>
          <a:xfrm>
            <a:off x="676586" y="1463010"/>
            <a:ext cx="7772400" cy="2591479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76586" y="887574"/>
            <a:ext cx="7772400" cy="400110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2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6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8" hasCustomPrompt="1"/>
          </p:nvPr>
        </p:nvSpPr>
        <p:spPr>
          <a:xfrm>
            <a:off x="688461" y="5652648"/>
            <a:ext cx="7772400" cy="64698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sz="1600"/>
            </a:lvl1pPr>
          </a:lstStyle>
          <a:p>
            <a:pPr algn="ctr"/>
            <a:r>
              <a:rPr lang="en-US" sz="1600" dirty="0">
                <a:solidFill>
                  <a:srgbClr val="000000"/>
                </a:solidFill>
              </a:rPr>
              <a:t>This is a takeaway that should draw attention. It should be brief and impactful, placed near the bottom of the slide.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6586" y="284028"/>
            <a:ext cx="77724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3518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Two Subhead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62824" y="2022426"/>
            <a:ext cx="3794760" cy="267765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6586" y="284028"/>
            <a:ext cx="7772400" cy="9541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 am a particularly long headline that expands 2 two lines.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6586" y="2022426"/>
            <a:ext cx="3794760" cy="2677656"/>
          </a:xfrm>
          <a:prstGeom prst="rect">
            <a:avLst/>
          </a:prstGeom>
        </p:spPr>
        <p:txBody>
          <a:bodyPr>
            <a:spAutoFit/>
          </a:bodyPr>
          <a:lstStyle>
            <a:lvl1pPr marL="0" marR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r>
              <a:rPr lang="en-US" dirty="0"/>
              <a:t> </a:t>
            </a:r>
            <a:r>
              <a:rPr lang="en-US" dirty="0" err="1"/>
              <a:t>lectores</a:t>
            </a:r>
            <a:r>
              <a:rPr lang="en-US" dirty="0"/>
              <a:t> </a:t>
            </a:r>
            <a:r>
              <a:rPr lang="en-US" dirty="0" err="1"/>
              <a:t>legere</a:t>
            </a:r>
            <a:r>
              <a:rPr lang="en-US" dirty="0"/>
              <a:t> me </a:t>
            </a:r>
            <a:r>
              <a:rPr lang="en-US" dirty="0" err="1"/>
              <a:t>lius</a:t>
            </a:r>
            <a:r>
              <a:rPr lang="en-US" dirty="0"/>
              <a:t> quod ii </a:t>
            </a:r>
            <a:r>
              <a:rPr lang="en-US" dirty="0" err="1"/>
              <a:t>legunt</a:t>
            </a:r>
            <a:r>
              <a:rPr lang="en-US" dirty="0"/>
              <a:t> </a:t>
            </a:r>
            <a:r>
              <a:rPr lang="en-US" dirty="0" err="1"/>
              <a:t>saepius</a:t>
            </a:r>
            <a:r>
              <a:rPr lang="en-US" dirty="0"/>
              <a:t>. </a:t>
            </a:r>
            <a:r>
              <a:rPr lang="en-US" dirty="0" err="1"/>
              <a:t>Claritas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processus</a:t>
            </a:r>
            <a:r>
              <a:rPr lang="en-US" dirty="0"/>
              <a:t> </a:t>
            </a:r>
            <a:r>
              <a:rPr lang="en-US" dirty="0" err="1"/>
              <a:t>dynamicus</a:t>
            </a:r>
            <a:r>
              <a:rPr lang="en-US" dirty="0"/>
              <a:t>.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76586" y="1411365"/>
            <a:ext cx="379476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62824" y="1411365"/>
            <a:ext cx="3794760" cy="40011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4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5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</p:spTree>
    <p:extLst>
      <p:ext uri="{BB962C8B-B14F-4D97-AF65-F5344CB8AC3E}">
        <p14:creationId xmlns:p14="http://schemas.microsoft.com/office/powerpoint/2010/main" val="105481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Two Subheads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76586" y="2006262"/>
            <a:ext cx="7772400" cy="11919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76586" y="3928557"/>
            <a:ext cx="7772400" cy="11919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just">
              <a:buNone/>
              <a:defRPr sz="1400">
                <a:solidFill>
                  <a:srgbClr val="000000"/>
                </a:solidFill>
              </a:defRPr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feugait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Nam liber </a:t>
            </a:r>
            <a:r>
              <a:rPr lang="en-US" dirty="0" err="1"/>
              <a:t>tempor</a:t>
            </a:r>
            <a:r>
              <a:rPr lang="en-US" dirty="0"/>
              <a:t> cum </a:t>
            </a:r>
            <a:r>
              <a:rPr lang="en-US" dirty="0" err="1"/>
              <a:t>soluta</a:t>
            </a:r>
            <a:r>
              <a:rPr lang="en-US" dirty="0"/>
              <a:t> </a:t>
            </a:r>
            <a:r>
              <a:rPr lang="en-US" dirty="0" err="1"/>
              <a:t>nobis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option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nihil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doming id quod </a:t>
            </a:r>
            <a:r>
              <a:rPr lang="en-US" dirty="0" err="1"/>
              <a:t>mazim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facer </a:t>
            </a:r>
            <a:r>
              <a:rPr lang="en-US" dirty="0" err="1"/>
              <a:t>possim</a:t>
            </a:r>
            <a:r>
              <a:rPr lang="en-US" dirty="0"/>
              <a:t> </a:t>
            </a:r>
            <a:r>
              <a:rPr lang="en-US" dirty="0" err="1"/>
              <a:t>assum</a:t>
            </a:r>
            <a:r>
              <a:rPr lang="en-US" dirty="0"/>
              <a:t>. </a:t>
            </a:r>
            <a:r>
              <a:rPr lang="en-US" dirty="0" err="1"/>
              <a:t>Typi</a:t>
            </a:r>
            <a:r>
              <a:rPr lang="en-US" dirty="0"/>
              <a:t> non </a:t>
            </a:r>
            <a:r>
              <a:rPr lang="en-US" dirty="0" err="1"/>
              <a:t>habent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 </a:t>
            </a:r>
            <a:r>
              <a:rPr lang="en-US" dirty="0" err="1"/>
              <a:t>insitam</a:t>
            </a:r>
            <a:r>
              <a:rPr lang="en-US" dirty="0"/>
              <a:t>;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usus</a:t>
            </a:r>
            <a:r>
              <a:rPr lang="en-US" dirty="0"/>
              <a:t> </a:t>
            </a:r>
            <a:r>
              <a:rPr lang="en-US" dirty="0" err="1"/>
              <a:t>legentis</a:t>
            </a:r>
            <a:r>
              <a:rPr lang="en-US" dirty="0"/>
              <a:t> in </a:t>
            </a:r>
            <a:r>
              <a:rPr lang="en-US" dirty="0" err="1"/>
              <a:t>iis</a:t>
            </a:r>
            <a:r>
              <a:rPr lang="en-US" dirty="0"/>
              <a:t> qui </a:t>
            </a:r>
            <a:r>
              <a:rPr lang="en-US" dirty="0" err="1"/>
              <a:t>facit</a:t>
            </a:r>
            <a:r>
              <a:rPr lang="en-US" dirty="0"/>
              <a:t> </a:t>
            </a:r>
            <a:r>
              <a:rPr lang="en-US" dirty="0" err="1"/>
              <a:t>eorum</a:t>
            </a:r>
            <a:r>
              <a:rPr lang="en-US" dirty="0"/>
              <a:t> </a:t>
            </a:r>
            <a:r>
              <a:rPr lang="en-US" dirty="0" err="1"/>
              <a:t>claritatem</a:t>
            </a:r>
            <a:r>
              <a:rPr lang="en-US" dirty="0"/>
              <a:t>. </a:t>
            </a:r>
            <a:r>
              <a:rPr lang="en-US" dirty="0" err="1"/>
              <a:t>Investigationes</a:t>
            </a:r>
            <a:r>
              <a:rPr lang="en-US" dirty="0"/>
              <a:t> </a:t>
            </a:r>
            <a:r>
              <a:rPr lang="en-US" dirty="0" err="1"/>
              <a:t>demonstraverunt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76586" y="3369284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  <p:grpSp>
        <p:nvGrpSpPr>
          <p:cNvPr id="13" name="Group 28"/>
          <p:cNvGrpSpPr>
            <a:grpSpLocks noChangeAspect="1"/>
          </p:cNvGrpSpPr>
          <p:nvPr userDrawn="1"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4" name="AutoShape 27"/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30"/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-55039" y="6640583"/>
            <a:ext cx="2788407" cy="3474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Republic Services Confidential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676586" y="284028"/>
            <a:ext cx="7772400" cy="95410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 am a particularly long headline that expands 2 two lines.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676586" y="1446990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000" baseline="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accent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accent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179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77733" y="237310"/>
            <a:ext cx="7772400" cy="5232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77733" y="925134"/>
            <a:ext cx="7772400" cy="1877437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216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672" r:id="rId2"/>
    <p:sldLayoutId id="2147483658" r:id="rId3"/>
    <p:sldLayoutId id="2147483711" r:id="rId4"/>
    <p:sldLayoutId id="2147483704" r:id="rId5"/>
    <p:sldLayoutId id="2147483712" r:id="rId6"/>
    <p:sldLayoutId id="2147483650" r:id="rId7"/>
    <p:sldLayoutId id="2147483661" r:id="rId8"/>
    <p:sldLayoutId id="2147483669" r:id="rId9"/>
    <p:sldLayoutId id="2147483652" r:id="rId10"/>
    <p:sldLayoutId id="2147483653" r:id="rId11"/>
    <p:sldLayoutId id="2147483660" r:id="rId12"/>
    <p:sldLayoutId id="2147483671" r:id="rId13"/>
    <p:sldLayoutId id="2147483670" r:id="rId14"/>
    <p:sldLayoutId id="2147483668" r:id="rId15"/>
    <p:sldLayoutId id="2147483714" r:id="rId16"/>
    <p:sldLayoutId id="2147483713" r:id="rId17"/>
    <p:sldLayoutId id="2147483665" r:id="rId18"/>
    <p:sldLayoutId id="2147483662" r:id="rId19"/>
    <p:sldLayoutId id="2147483663" r:id="rId20"/>
    <p:sldLayoutId id="2147483654" r:id="rId21"/>
    <p:sldLayoutId id="2147483655" r:id="rId22"/>
    <p:sldLayoutId id="2147483673" r:id="rId23"/>
    <p:sldLayoutId id="2147483649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99" r:id="rId32"/>
    <p:sldLayoutId id="2147483700" r:id="rId33"/>
    <p:sldLayoutId id="2147483697" r:id="rId34"/>
    <p:sldLayoutId id="2147483696" r:id="rId35"/>
    <p:sldLayoutId id="2147483698" r:id="rId36"/>
    <p:sldLayoutId id="2147483703" r:id="rId37"/>
    <p:sldLayoutId id="2147483701" r:id="rId38"/>
    <p:sldLayoutId id="2147483691" r:id="rId39"/>
    <p:sldLayoutId id="2147483692" r:id="rId40"/>
    <p:sldLayoutId id="2147483689" r:id="rId41"/>
    <p:sldLayoutId id="2147483688" r:id="rId42"/>
    <p:sldLayoutId id="2147483690" r:id="rId43"/>
    <p:sldLayoutId id="2147483695" r:id="rId44"/>
    <p:sldLayoutId id="2147483694" r:id="rId45"/>
    <p:sldLayoutId id="2147483676" r:id="rId46"/>
    <p:sldLayoutId id="2147483677" r:id="rId47"/>
    <p:sldLayoutId id="2147483674" r:id="rId48"/>
    <p:sldLayoutId id="2147483659" r:id="rId49"/>
    <p:sldLayoutId id="2147483675" r:id="rId50"/>
    <p:sldLayoutId id="2147483687" r:id="rId51"/>
    <p:sldLayoutId id="2147483685" r:id="rId52"/>
    <p:sldLayoutId id="2147483715" r:id="rId53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Verdana"/>
          <a:ea typeface="+mj-ea"/>
          <a:cs typeface="Verdana"/>
        </a:defRPr>
      </a:lvl1pPr>
    </p:titleStyle>
    <p:bodyStyle>
      <a:lvl1pPr marL="342900" marR="0" indent="-3429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1pPr>
      <a:lvl2pPr marL="742950" marR="0" indent="-28575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0000"/>
        <a:buFont typeface="Verdana" panose="020B0604030504040204" pitchFamily="34" charset="0"/>
        <a:buChar char="−"/>
        <a:tabLst/>
        <a:defRPr sz="2000" kern="1200" baseline="0">
          <a:solidFill>
            <a:srgbClr val="000000"/>
          </a:solidFill>
          <a:latin typeface="Verdana"/>
          <a:ea typeface="+mn-ea"/>
          <a:cs typeface="Verdana"/>
        </a:defRPr>
      </a:lvl2pPr>
      <a:lvl3pPr marL="11430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3pPr>
      <a:lvl4pPr marL="16002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80000"/>
        <a:buFont typeface="Verdana" panose="020B0604030504040204" pitchFamily="34" charset="0"/>
        <a:buChar char="−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rgbClr val="000000"/>
          </a:solidFill>
          <a:latin typeface="Verdana"/>
          <a:ea typeface="+mn-ea"/>
          <a:cs typeface="Verdana"/>
        </a:defRPr>
      </a:lvl5pPr>
      <a:lvl6pPr marL="22860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13F56-C317-AC49-A339-989BEBF51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5876-290E-3943-AC76-4A3771EA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5724C-2979-0946-A168-561830BB21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EFFD1-9C9D-8343-899A-9DD4EB37FA91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6F80F-EE1F-DF46-997D-A5E4D5E7E2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07746-B49B-1848-B9F9-426D63886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34D3D-F081-484C-9812-2FCBE86E1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2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5.xml"/><Relationship Id="rId5" Type="http://schemas.openxmlformats.org/officeDocument/2006/relationships/image" Target="../media/image20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5" Type="http://schemas.openxmlformats.org/officeDocument/2006/relationships/image" Target="../media/image34.jpg"/><Relationship Id="rId4" Type="http://schemas.openxmlformats.org/officeDocument/2006/relationships/hyperlink" Target="mailto:rcoupland@republicservice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6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7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8.xml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9.xml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8591" y="5905788"/>
            <a:ext cx="3847605" cy="615553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accent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2000" dirty="0">
                <a:solidFill>
                  <a:schemeClr val="bg2"/>
                </a:solidFill>
              </a:rPr>
              <a:t>Dan Higgins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Manager, Municipal Services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040D22-76BE-5E48-BEE9-7BF7B7F11B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0042" y="5836314"/>
            <a:ext cx="2065367" cy="72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7AFC5-3A56-C145-923A-8AC48D1F7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8"/>
          <a:stretch/>
        </p:blipFill>
        <p:spPr>
          <a:xfrm>
            <a:off x="0" y="0"/>
            <a:ext cx="9144000" cy="410176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E15C4FB-093F-824C-874B-1618E8E28B1D}"/>
              </a:ext>
            </a:extLst>
          </p:cNvPr>
          <p:cNvSpPr txBox="1">
            <a:spLocks/>
          </p:cNvSpPr>
          <p:nvPr/>
        </p:nvSpPr>
        <p:spPr>
          <a:xfrm>
            <a:off x="438733" y="4277891"/>
            <a:ext cx="9144000" cy="861774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accent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3600" dirty="0">
                <a:solidFill>
                  <a:schemeClr val="bg2"/>
                </a:solidFill>
                <a:ea typeface="Calibri"/>
                <a:cs typeface="Times New Roman"/>
              </a:rPr>
              <a:t>COVID-19</a:t>
            </a:r>
            <a:r>
              <a:rPr lang="en-US" sz="3600" dirty="0">
                <a:solidFill>
                  <a:srgbClr val="C00000"/>
                </a:solidFill>
                <a:ea typeface="Calibri"/>
                <a:cs typeface="Times New Roman"/>
              </a:rPr>
              <a:t> </a:t>
            </a:r>
            <a:r>
              <a:rPr lang="en-US" sz="3600" dirty="0">
                <a:ea typeface="Calibri"/>
                <a:cs typeface="Times New Roman"/>
              </a:rPr>
              <a:t>Municipal Update #1 </a:t>
            </a:r>
          </a:p>
          <a:p>
            <a:r>
              <a:rPr lang="en-US" sz="1400" i="1" dirty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March 20, 2020</a:t>
            </a:r>
            <a:endParaRPr lang="en-US" sz="14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9277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586" y="381072"/>
            <a:ext cx="8222300" cy="52322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76586" y="1196381"/>
            <a:ext cx="8222300" cy="207660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Approval of request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initially through letter contract to allow expedited service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Town Council Approval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at next possible meeting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Communication to Community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of guidance and recommendations for set-out of extra material</a:t>
            </a:r>
          </a:p>
          <a:p>
            <a:pPr>
              <a:spcBef>
                <a:spcPts val="1200"/>
              </a:spcBef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 and reporting </a:t>
            </a:r>
            <a:r>
              <a:rPr lang="en-US" sz="1200" dirty="0">
                <a:solidFill>
                  <a:schemeClr val="bg2"/>
                </a:solidFill>
              </a:rPr>
              <a:t>through end of the pandemic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54079" y="2996759"/>
            <a:ext cx="8035841" cy="2848883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800" kern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are here for you during these hard times. </a:t>
            </a:r>
          </a:p>
          <a:p>
            <a:pPr lvl="0">
              <a:defRPr/>
            </a:pPr>
            <a:r>
              <a:rPr lang="en-US" sz="4800" kern="0" dirty="0">
                <a:solidFill>
                  <a:srgbClr val="00ADE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Together</a:t>
            </a:r>
            <a:r>
              <a:rPr lang="en-US" sz="4800" kern="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we will prevail against this situation.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AB638-2EED-DC48-AE21-401A7DBC2671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3968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/>
          <p:cNvSpPr txBox="1">
            <a:spLocks/>
          </p:cNvSpPr>
          <p:nvPr/>
        </p:nvSpPr>
        <p:spPr>
          <a:xfrm>
            <a:off x="592329" y="4775685"/>
            <a:ext cx="4109170" cy="159129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b="1" dirty="0">
                <a:solidFill>
                  <a:srgbClr val="00ADEF"/>
                </a:solidFill>
              </a:rPr>
              <a:t>Dan Higgins</a:t>
            </a:r>
            <a:endParaRPr lang="en-US" sz="1400" dirty="0">
              <a:solidFill>
                <a:srgbClr val="00ADEF"/>
              </a:solidFill>
            </a:endParaRP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rgbClr val="00ADEF"/>
                </a:solidFill>
              </a:rPr>
              <a:t>Manager, Municipal Services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rgbClr val="00ADEF"/>
                </a:solidFill>
              </a:rPr>
              <a:t> </a:t>
            </a:r>
          </a:p>
          <a:p>
            <a:pPr marL="0" indent="0">
              <a:buFont typeface="Arial"/>
              <a:buNone/>
            </a:pPr>
            <a:r>
              <a:rPr lang="en-US" sz="1400" dirty="0">
                <a:solidFill>
                  <a:srgbClr val="00ADEF"/>
                </a:solidFill>
              </a:rPr>
              <a:t>e:  dhiggins</a:t>
            </a:r>
            <a:r>
              <a:rPr lang="en-US" sz="1400" dirty="0">
                <a:solidFill>
                  <a:srgbClr val="00ADE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@republicservices.com</a:t>
            </a:r>
            <a:endParaRPr lang="en-US" sz="1400" dirty="0">
              <a:solidFill>
                <a:srgbClr val="00ADEF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00ADEF"/>
                </a:solidFill>
              </a:rPr>
              <a:t>o:  978-226-9414  c:   508-726-7270</a:t>
            </a:r>
          </a:p>
        </p:txBody>
      </p:sp>
      <p:grpSp>
        <p:nvGrpSpPr>
          <p:cNvPr id="11" name="Group 28">
            <a:extLst>
              <a:ext uri="{FF2B5EF4-FFF2-40B4-BE49-F238E27FC236}">
                <a16:creationId xmlns:a16="http://schemas.microsoft.com/office/drawing/2014/main" id="{3C509A86-7F68-4E3A-B8D9-62B7940E493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2" name="AutoShape 27">
              <a:extLst>
                <a:ext uri="{FF2B5EF4-FFF2-40B4-BE49-F238E27FC236}">
                  <a16:creationId xmlns:a16="http://schemas.microsoft.com/office/drawing/2014/main" id="{1A74A8C3-6B2F-4E2F-A4F8-961683FA1DF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B6E47926-37DD-4687-93E5-8117B0672D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63475DB6-B98A-48F9-920B-1505BCE1D1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3AE6B089-38D1-45EF-A324-3BCA6CFA6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019" y="1055171"/>
            <a:ext cx="4748151" cy="24332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159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truck parked on the side of a road&#10;&#10;Description automatically generated">
            <a:extLst>
              <a:ext uri="{FF2B5EF4-FFF2-40B4-BE49-F238E27FC236}">
                <a16:creationId xmlns:a16="http://schemas.microsoft.com/office/drawing/2014/main" id="{89D618D1-95BA-F24E-9893-0E68931D4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60" b="16816"/>
          <a:stretch/>
        </p:blipFill>
        <p:spPr>
          <a:xfrm>
            <a:off x="-1" y="2661361"/>
            <a:ext cx="9144000" cy="31287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982D64-0F9E-5F47-9515-488F2A62D794}"/>
              </a:ext>
            </a:extLst>
          </p:cNvPr>
          <p:cNvSpPr/>
          <p:nvPr/>
        </p:nvSpPr>
        <p:spPr>
          <a:xfrm>
            <a:off x="0" y="5653763"/>
            <a:ext cx="9143999" cy="121611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EDE7AE2-0426-41D2-A5CD-2BCDFF6CF72E}"/>
              </a:ext>
            </a:extLst>
          </p:cNvPr>
          <p:cNvSpPr/>
          <p:nvPr/>
        </p:nvSpPr>
        <p:spPr>
          <a:xfrm>
            <a:off x="580102" y="5625967"/>
            <a:ext cx="8274771" cy="99898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Our commitment to serving you through the “5-R’s” is unwavering.</a:t>
            </a:r>
          </a:p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Respectful. Responsible. Reliable. Resourceful. Relentless.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6CC34D-E854-2740-B567-EAB11A1A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46" y="256010"/>
            <a:ext cx="7772400" cy="523220"/>
          </a:xfrm>
        </p:spPr>
        <p:txBody>
          <a:bodyPr/>
          <a:lstStyle/>
          <a:p>
            <a:r>
              <a:rPr lang="en-US" dirty="0"/>
              <a:t>Our Commitment to You</a:t>
            </a:r>
          </a:p>
        </p:txBody>
      </p:sp>
      <p:grpSp>
        <p:nvGrpSpPr>
          <p:cNvPr id="11" name="Group 28">
            <a:extLst>
              <a:ext uri="{FF2B5EF4-FFF2-40B4-BE49-F238E27FC236}">
                <a16:creationId xmlns:a16="http://schemas.microsoft.com/office/drawing/2014/main" id="{640C4C78-CD5B-F449-8C10-89006D2B8D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2" name="AutoShape 27">
              <a:extLst>
                <a:ext uri="{FF2B5EF4-FFF2-40B4-BE49-F238E27FC236}">
                  <a16:creationId xmlns:a16="http://schemas.microsoft.com/office/drawing/2014/main" id="{CA5D27F8-19F4-B349-822E-7BC0C9AD60E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3B309736-27AD-434F-8FBB-E27B7D539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A5651ED9-9315-3942-A4E5-89D92E80E2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EF689EA-07B7-F447-B13D-F12A49061199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C869F9-3B3B-441E-BBCD-3693728C6704}"/>
              </a:ext>
            </a:extLst>
          </p:cNvPr>
          <p:cNvSpPr txBox="1">
            <a:spLocks/>
          </p:cNvSpPr>
          <p:nvPr/>
        </p:nvSpPr>
        <p:spPr>
          <a:xfrm>
            <a:off x="473942" y="913172"/>
            <a:ext cx="7727904" cy="4094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Now more than ever, you can count on our Partnership.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We are working around the clock to ensure continuity of operations for your Municipality.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We are committed to operating this Essential Service for your community.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Business as usual is not an option, we must work together immediately to manage this unique set of evolving circumstances.</a:t>
            </a:r>
          </a:p>
        </p:txBody>
      </p:sp>
    </p:spTree>
    <p:extLst>
      <p:ext uri="{BB962C8B-B14F-4D97-AF65-F5344CB8AC3E}">
        <p14:creationId xmlns:p14="http://schemas.microsoft.com/office/powerpoint/2010/main" val="324806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DBBB645-124D-BE4B-8148-B08B5828665F}"/>
              </a:ext>
            </a:extLst>
          </p:cNvPr>
          <p:cNvSpPr/>
          <p:nvPr/>
        </p:nvSpPr>
        <p:spPr>
          <a:xfrm>
            <a:off x="0" y="5653763"/>
            <a:ext cx="9143999" cy="121611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3EDE7AE2-0426-41D2-A5CD-2BCDFF6CF72E}"/>
              </a:ext>
            </a:extLst>
          </p:cNvPr>
          <p:cNvSpPr/>
          <p:nvPr/>
        </p:nvSpPr>
        <p:spPr>
          <a:xfrm>
            <a:off x="580103" y="5665677"/>
            <a:ext cx="8274771" cy="99898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Our Crisis Response Teams are holding daily status and response discussions, from our Headquarters to your local Business Unit. 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6CC34D-E854-2740-B567-EAB11A1A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46" y="256010"/>
            <a:ext cx="7772400" cy="523220"/>
          </a:xfrm>
        </p:spPr>
        <p:txBody>
          <a:bodyPr/>
          <a:lstStyle/>
          <a:p>
            <a:r>
              <a:rPr lang="en-US" dirty="0"/>
              <a:t>Business Continuity During the Pandemic</a:t>
            </a:r>
          </a:p>
        </p:txBody>
      </p:sp>
      <p:grpSp>
        <p:nvGrpSpPr>
          <p:cNvPr id="11" name="Group 28">
            <a:extLst>
              <a:ext uri="{FF2B5EF4-FFF2-40B4-BE49-F238E27FC236}">
                <a16:creationId xmlns:a16="http://schemas.microsoft.com/office/drawing/2014/main" id="{640C4C78-CD5B-F449-8C10-89006D2B8DB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12" name="AutoShape 27">
              <a:extLst>
                <a:ext uri="{FF2B5EF4-FFF2-40B4-BE49-F238E27FC236}">
                  <a16:creationId xmlns:a16="http://schemas.microsoft.com/office/drawing/2014/main" id="{CA5D27F8-19F4-B349-822E-7BC0C9AD60E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9">
              <a:extLst>
                <a:ext uri="{FF2B5EF4-FFF2-40B4-BE49-F238E27FC236}">
                  <a16:creationId xmlns:a16="http://schemas.microsoft.com/office/drawing/2014/main" id="{3B309736-27AD-434F-8FBB-E27B7D539B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A5651ED9-9315-3942-A4E5-89D92E80E2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EF689EA-07B7-F447-B13D-F12A49061199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9C869F9-3B3B-441E-BBCD-3693728C6704}"/>
              </a:ext>
            </a:extLst>
          </p:cNvPr>
          <p:cNvSpPr txBox="1">
            <a:spLocks/>
          </p:cNvSpPr>
          <p:nvPr/>
        </p:nvSpPr>
        <p:spPr>
          <a:xfrm>
            <a:off x="2908401" y="2259834"/>
            <a:ext cx="3258065" cy="3662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Pandemic Response Actions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Actively encouraging sick employees to stay home.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Providing all our employees with Paid Time Off (PTO). 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Equipping our employees are with necessary Personal Protective Equipment (PPE). 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 well-developed system to remedy any Driver shortages that might occur across our workforce.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Implemented redundancy measures at our three national Customer Resource Centers. 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Deep cleaning disinfection plans in place for any of our operating locations that are impacted by the coronavirus. 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2F6AA23-9457-4169-A9D1-CC06BADC5C5A}"/>
              </a:ext>
            </a:extLst>
          </p:cNvPr>
          <p:cNvSpPr txBox="1">
            <a:spLocks/>
          </p:cNvSpPr>
          <p:nvPr/>
        </p:nvSpPr>
        <p:spPr>
          <a:xfrm>
            <a:off x="257941" y="2264312"/>
            <a:ext cx="2485260" cy="3539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600"/>
              </a:spcBef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Business Continuity Overview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Republic Services has established plans for business continuity to respond to events that can cause a significant disruption to our operations. 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Designed to protect lives and property through effective use of existing resources. 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Designed to continue business operations or to resume them as soon as possible, following a natural disaster, strike, pandemic or other disruptive event.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4DF2A21-3E83-4A7D-B0B0-BDCFAF56630F}"/>
              </a:ext>
            </a:extLst>
          </p:cNvPr>
          <p:cNvSpPr txBox="1">
            <a:spLocks/>
          </p:cNvSpPr>
          <p:nvPr/>
        </p:nvSpPr>
        <p:spPr>
          <a:xfrm>
            <a:off x="6222805" y="2270313"/>
            <a:ext cx="2632069" cy="3509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Waste Collection During            </a:t>
            </a:r>
          </a:p>
          <a:p>
            <a:pPr algn="l">
              <a:spcBef>
                <a:spcPts val="0"/>
              </a:spcBef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the Pandemic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Federal health and safety agencies have determined that household and other municipal solid waste do not require special handling or separation. No additional disposal containers are necessary. 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Continue to collect waste from households and businesses in accordance with our existing safety protocols.</a:t>
            </a:r>
          </a:p>
          <a:p>
            <a:pPr marL="285750" indent="-28575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Monitoring for new guidance from the CDC, OSHA, and other federal, state, and local authorities.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B72FE9-3304-0A46-A6A9-D3A7010EC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912" y="702102"/>
            <a:ext cx="1729914" cy="17036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072330-9778-A240-904D-101834284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070" y="692295"/>
            <a:ext cx="1766478" cy="17396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5D2D07-0A25-4E48-961F-904B7D82F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716" y="742977"/>
            <a:ext cx="1720629" cy="16944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D7A103-E424-BE4F-BAEE-D1198CB97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321" y="1203075"/>
            <a:ext cx="637418" cy="7102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4CAABE3-928E-2244-BBBB-D915CDAEE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0645" y="1263776"/>
            <a:ext cx="783555" cy="45707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C9EC6C-4934-0548-BBF7-A9834085D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550" y="1207740"/>
            <a:ext cx="710766" cy="63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7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439F06-22CB-424A-B51A-A68D5179017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4ED3C-1155-4F54-84BB-FCC16DF8F0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18938" y="2826603"/>
            <a:ext cx="6882063" cy="830997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Challenges &amp; Impacts</a:t>
            </a:r>
          </a:p>
        </p:txBody>
      </p:sp>
    </p:spTree>
    <p:extLst>
      <p:ext uri="{BB962C8B-B14F-4D97-AF65-F5344CB8AC3E}">
        <p14:creationId xmlns:p14="http://schemas.microsoft.com/office/powerpoint/2010/main" val="162301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the road&#10;&#10;Description automatically generated">
            <a:extLst>
              <a:ext uri="{FF2B5EF4-FFF2-40B4-BE49-F238E27FC236}">
                <a16:creationId xmlns:a16="http://schemas.microsoft.com/office/drawing/2014/main" id="{AC48F7EC-F107-014B-9A64-CEA952C88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299" y="1001135"/>
            <a:ext cx="3563955" cy="2855458"/>
          </a:xfrm>
          <a:prstGeom prst="rect">
            <a:avLst/>
          </a:prstGeom>
        </p:spPr>
      </p:pic>
      <p:pic>
        <p:nvPicPr>
          <p:cNvPr id="13" name="Picture 12" descr="A sign on the side of a road&#10;&#10;Description automatically generated">
            <a:extLst>
              <a:ext uri="{FF2B5EF4-FFF2-40B4-BE49-F238E27FC236}">
                <a16:creationId xmlns:a16="http://schemas.microsoft.com/office/drawing/2014/main" id="{AD58920B-DD48-E042-AAD3-5ECF92E73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611" y="863751"/>
            <a:ext cx="3568790" cy="29368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2448964-40DA-754A-A8C1-3D231DE0B953}"/>
              </a:ext>
            </a:extLst>
          </p:cNvPr>
          <p:cNvSpPr/>
          <p:nvPr/>
        </p:nvSpPr>
        <p:spPr>
          <a:xfrm>
            <a:off x="0" y="5653763"/>
            <a:ext cx="9143999" cy="121611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586" y="284028"/>
            <a:ext cx="8222300" cy="523220"/>
          </a:xfrm>
        </p:spPr>
        <p:txBody>
          <a:bodyPr/>
          <a:lstStyle/>
          <a:p>
            <a:r>
              <a:rPr lang="en-US" dirty="0"/>
              <a:t>Shifting Volumes from Pandemic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788611" y="3742800"/>
            <a:ext cx="3904361" cy="189363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Residential Volumes are expected to increase approximately 30% 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</a:rPr>
              <a:t>Residents forced to remain home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</a:rPr>
              <a:t>More family with children home from college and school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2"/>
                </a:solidFill>
              </a:rPr>
              <a:t>Excess material obtained through panic purchasing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6585" y="5723937"/>
            <a:ext cx="7819815" cy="83039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400" kern="0" dirty="0">
                <a:solidFill>
                  <a:schemeClr val="bg2"/>
                </a:solidFill>
                <a:latin typeface="+mj-lt"/>
                <a:cs typeface="Helvetica" panose="020B0604020202020204" pitchFamily="34" charset="0"/>
              </a:rPr>
              <a:t>Residential volume increases will drive additional costs.</a:t>
            </a:r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F5005A59-4110-224E-972E-DCCFB8BDAB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8" name="AutoShape 27">
              <a:extLst>
                <a:ext uri="{FF2B5EF4-FFF2-40B4-BE49-F238E27FC236}">
                  <a16:creationId xmlns:a16="http://schemas.microsoft.com/office/drawing/2014/main" id="{C8C63AE4-96C1-6444-A406-2BC2AB85A1F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BCCABD31-F19F-834A-8A71-FB0A523B03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9244D18D-07CD-AE40-A1C9-2B685B42B4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AB638-2EED-DC48-AE21-401A7DBC2671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4E5B524-8395-3C47-B20D-AA23DE42011C}"/>
              </a:ext>
            </a:extLst>
          </p:cNvPr>
          <p:cNvSpPr txBox="1">
            <a:spLocks/>
          </p:cNvSpPr>
          <p:nvPr/>
        </p:nvSpPr>
        <p:spPr>
          <a:xfrm>
            <a:off x="677462" y="3772296"/>
            <a:ext cx="3904362" cy="15630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Small and Large Container Volumes         </a:t>
            </a: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will decrease </a:t>
            </a:r>
            <a:r>
              <a:rPr lang="en-US" sz="1200" dirty="0">
                <a:solidFill>
                  <a:schemeClr val="bg2"/>
                </a:solidFill>
              </a:rPr>
              <a:t>as businesses, bars, restaurants and schools close for a period of time.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dirty="0">
              <a:solidFill>
                <a:schemeClr val="bg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6345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9CE30F-02EF-B942-95CE-CFA83DF1406E}"/>
              </a:ext>
            </a:extLst>
          </p:cNvPr>
          <p:cNvSpPr/>
          <p:nvPr/>
        </p:nvSpPr>
        <p:spPr>
          <a:xfrm>
            <a:off x="0" y="5653763"/>
            <a:ext cx="9143999" cy="121611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586" y="284028"/>
            <a:ext cx="8222300" cy="523220"/>
          </a:xfrm>
        </p:spPr>
        <p:txBody>
          <a:bodyPr/>
          <a:lstStyle/>
          <a:p>
            <a:r>
              <a:rPr lang="en-US" dirty="0"/>
              <a:t>Impacts from Surge in Residential Volume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374769" y="4626187"/>
            <a:ext cx="2633519" cy="101382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Residential </a:t>
            </a:r>
            <a:r>
              <a:rPr lang="en-US" sz="1200" dirty="0">
                <a:solidFill>
                  <a:schemeClr val="bg2"/>
                </a:solidFill>
              </a:rPr>
              <a:t>routes will fill trucks faster, requiring more trips to the disposal site.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73847" y="5740800"/>
            <a:ext cx="8205849" cy="83039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400" kern="0" dirty="0">
                <a:solidFill>
                  <a:schemeClr val="bg2"/>
                </a:solidFill>
                <a:latin typeface="+mj-lt"/>
                <a:cs typeface="Helvetica" panose="020B0604020202020204" pitchFamily="34" charset="0"/>
              </a:rPr>
              <a:t>We are actively adjusting staffing, equipment and operations to meet your waste and disposal needs during this crisis.</a:t>
            </a:r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F5005A59-4110-224E-972E-DCCFB8BDAB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8" name="AutoShape 27">
              <a:extLst>
                <a:ext uri="{FF2B5EF4-FFF2-40B4-BE49-F238E27FC236}">
                  <a16:creationId xmlns:a16="http://schemas.microsoft.com/office/drawing/2014/main" id="{C8C63AE4-96C1-6444-A406-2BC2AB85A1F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BCCABD31-F19F-834A-8A71-FB0A523B03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9244D18D-07CD-AE40-A1C9-2B685B42B4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AB638-2EED-DC48-AE21-401A7DBC2671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A98BF651-6EBE-7C4D-A139-4C91728DD403}"/>
              </a:ext>
            </a:extLst>
          </p:cNvPr>
          <p:cNvSpPr txBox="1">
            <a:spLocks/>
          </p:cNvSpPr>
          <p:nvPr/>
        </p:nvSpPr>
        <p:spPr>
          <a:xfrm>
            <a:off x="3092827" y="4626187"/>
            <a:ext cx="2728522" cy="12161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Hours, Drivers and Trucks </a:t>
            </a:r>
            <a:r>
              <a:rPr lang="en-US" sz="1200" dirty="0">
                <a:solidFill>
                  <a:schemeClr val="bg2"/>
                </a:solidFill>
              </a:rPr>
              <a:t>will be required to serve the routes on time.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42D012A-B7D4-1545-B8BB-D78CA0058875}"/>
              </a:ext>
            </a:extLst>
          </p:cNvPr>
          <p:cNvSpPr txBox="1">
            <a:spLocks/>
          </p:cNvSpPr>
          <p:nvPr/>
        </p:nvSpPr>
        <p:spPr>
          <a:xfrm>
            <a:off x="6051174" y="4626187"/>
            <a:ext cx="2728522" cy="121611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 Higher Tonnage and Disposal Costs </a:t>
            </a:r>
            <a:r>
              <a:rPr lang="en-US" sz="1200" dirty="0">
                <a:solidFill>
                  <a:schemeClr val="bg2"/>
                </a:solidFill>
              </a:rPr>
              <a:t>projected due to additional waste collected from Residential customers.</a:t>
            </a:r>
          </a:p>
        </p:txBody>
      </p:sp>
      <p:pic>
        <p:nvPicPr>
          <p:cNvPr id="14" name="Picture 2" descr="https://files.marcomcentral.app.pti.com/republicservices/Static/03_30_18/Drivers/PHOTO_Drivers_Group_02.jpg">
            <a:extLst>
              <a:ext uri="{FF2B5EF4-FFF2-40B4-BE49-F238E27FC236}">
                <a16:creationId xmlns:a16="http://schemas.microsoft.com/office/drawing/2014/main" id="{A278572E-129E-FC45-B2DA-8A7071736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" t="6002" r="-295" b="36582"/>
          <a:stretch/>
        </p:blipFill>
        <p:spPr bwMode="auto">
          <a:xfrm>
            <a:off x="7938" y="984058"/>
            <a:ext cx="9143999" cy="350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405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2448964-40DA-754A-A8C1-3D231DE0B953}"/>
              </a:ext>
            </a:extLst>
          </p:cNvPr>
          <p:cNvSpPr/>
          <p:nvPr/>
        </p:nvSpPr>
        <p:spPr>
          <a:xfrm>
            <a:off x="0" y="5653763"/>
            <a:ext cx="9143999" cy="121611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586" y="284028"/>
            <a:ext cx="8222300" cy="523220"/>
          </a:xfrm>
        </p:spPr>
        <p:txBody>
          <a:bodyPr/>
          <a:lstStyle/>
          <a:p>
            <a:r>
              <a:rPr lang="en-US" dirty="0"/>
              <a:t>Recycling Challenges from Pandemic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4886128" y="4660697"/>
            <a:ext cx="3620521" cy="189363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Recycle Processing Operations at Risk </a:t>
            </a:r>
            <a:r>
              <a:rPr lang="en-US" sz="1200" dirty="0">
                <a:solidFill>
                  <a:schemeClr val="bg2"/>
                </a:solidFill>
              </a:rPr>
              <a:t>as 3rd party processors stop operations.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6585" y="5723937"/>
            <a:ext cx="7819815" cy="83039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400" kern="0" dirty="0">
                <a:solidFill>
                  <a:schemeClr val="bg2"/>
                </a:solidFill>
                <a:latin typeface="+mj-lt"/>
                <a:cs typeface="Helvetica" panose="020B0604020202020204" pitchFamily="34" charset="0"/>
              </a:rPr>
              <a:t>The pandemic will drive uncontrollable challenges in recycling.</a:t>
            </a:r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F5005A59-4110-224E-972E-DCCFB8BDAB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8" name="AutoShape 27">
              <a:extLst>
                <a:ext uri="{FF2B5EF4-FFF2-40B4-BE49-F238E27FC236}">
                  <a16:creationId xmlns:a16="http://schemas.microsoft.com/office/drawing/2014/main" id="{C8C63AE4-96C1-6444-A406-2BC2AB85A1F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BCCABD31-F19F-834A-8A71-FB0A523B03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9244D18D-07CD-AE40-A1C9-2B685B42B4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AB638-2EED-DC48-AE21-401A7DBC2671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4E5B524-8395-3C47-B20D-AA23DE42011C}"/>
              </a:ext>
            </a:extLst>
          </p:cNvPr>
          <p:cNvSpPr txBox="1">
            <a:spLocks/>
          </p:cNvSpPr>
          <p:nvPr/>
        </p:nvSpPr>
        <p:spPr>
          <a:xfrm>
            <a:off x="647600" y="4659788"/>
            <a:ext cx="3834662" cy="993975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Recycling Contamination </a:t>
            </a: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will Increase </a:t>
            </a:r>
            <a:r>
              <a:rPr lang="en-US" sz="1200" dirty="0">
                <a:solidFill>
                  <a:schemeClr val="bg2"/>
                </a:solidFill>
              </a:rPr>
              <a:t>as excess waste material from the homeowners finds its way into the Recycling container.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5" name="Picture 4" descr="A picture containing food, table, container, items&#10;&#10;Description automatically generated">
            <a:extLst>
              <a:ext uri="{FF2B5EF4-FFF2-40B4-BE49-F238E27FC236}">
                <a16:creationId xmlns:a16="http://schemas.microsoft.com/office/drawing/2014/main" id="{3D9DC53B-595C-3D41-BF0C-0506AD5CC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5927"/>
            <a:ext cx="9144000" cy="3501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75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2448964-40DA-754A-A8C1-3D231DE0B953}"/>
              </a:ext>
            </a:extLst>
          </p:cNvPr>
          <p:cNvSpPr/>
          <p:nvPr/>
        </p:nvSpPr>
        <p:spPr>
          <a:xfrm>
            <a:off x="0" y="5653763"/>
            <a:ext cx="9143999" cy="121611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586" y="284028"/>
            <a:ext cx="8222300" cy="523220"/>
          </a:xfrm>
        </p:spPr>
        <p:txBody>
          <a:bodyPr/>
          <a:lstStyle/>
          <a:p>
            <a:r>
              <a:rPr lang="en-US" dirty="0"/>
              <a:t>Yard Waste and Bulk Challenges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76585" y="5723937"/>
            <a:ext cx="7819815" cy="83039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400" kern="0" dirty="0">
                <a:solidFill>
                  <a:schemeClr val="bg2"/>
                </a:solidFill>
                <a:latin typeface="+mj-lt"/>
                <a:cs typeface="Helvetica" panose="020B0604020202020204" pitchFamily="34" charset="0"/>
              </a:rPr>
              <a:t>Yard Waste and Bulk Routes are not essential during the pandemic.  We need those resources to focus on MSW collection.</a:t>
            </a:r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F5005A59-4110-224E-972E-DCCFB8BDAB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8" name="AutoShape 27">
              <a:extLst>
                <a:ext uri="{FF2B5EF4-FFF2-40B4-BE49-F238E27FC236}">
                  <a16:creationId xmlns:a16="http://schemas.microsoft.com/office/drawing/2014/main" id="{C8C63AE4-96C1-6444-A406-2BC2AB85A1F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BCCABD31-F19F-834A-8A71-FB0A523B03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9244D18D-07CD-AE40-A1C9-2B685B42B4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AB638-2EED-DC48-AE21-401A7DBC2671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54E5B524-8395-3C47-B20D-AA23DE42011C}"/>
              </a:ext>
            </a:extLst>
          </p:cNvPr>
          <p:cNvSpPr txBox="1">
            <a:spLocks/>
          </p:cNvSpPr>
          <p:nvPr/>
        </p:nvSpPr>
        <p:spPr>
          <a:xfrm>
            <a:off x="647600" y="4670758"/>
            <a:ext cx="4294709" cy="134035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Yard Waste and Bulk Collection</a:t>
            </a:r>
            <a:r>
              <a:rPr lang="en-US" sz="14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200" dirty="0">
                <a:solidFill>
                  <a:schemeClr val="bg2"/>
                </a:solidFill>
              </a:rPr>
              <a:t>routes pull key resources and assets away from residential routes that need extra support.</a:t>
            </a:r>
          </a:p>
          <a:p>
            <a:pPr marL="0" indent="0">
              <a:spcBef>
                <a:spcPts val="600"/>
              </a:spcBef>
              <a:buNone/>
            </a:pPr>
            <a:endParaRPr lang="en-US" sz="1200" dirty="0">
              <a:solidFill>
                <a:schemeClr val="bg2"/>
              </a:solidFill>
            </a:endParaRPr>
          </a:p>
        </p:txBody>
      </p:sp>
      <p:pic>
        <p:nvPicPr>
          <p:cNvPr id="4" name="Picture 3" descr="A person sitting on the side of a road&#10;&#10;Description automatically generated">
            <a:extLst>
              <a:ext uri="{FF2B5EF4-FFF2-40B4-BE49-F238E27FC236}">
                <a16:creationId xmlns:a16="http://schemas.microsoft.com/office/drawing/2014/main" id="{DB92FECC-2F9D-6445-A13A-145D8059F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92178"/>
            <a:ext cx="9144000" cy="35019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868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EB7A2E5E-C651-6149-BEEF-45FD54898B7D}"/>
              </a:ext>
            </a:extLst>
          </p:cNvPr>
          <p:cNvSpPr/>
          <p:nvPr/>
        </p:nvSpPr>
        <p:spPr>
          <a:xfrm>
            <a:off x="0" y="1525094"/>
            <a:ext cx="9143999" cy="1038001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A9562A-76A4-C54F-A2A6-8DB748889AF6}"/>
              </a:ext>
            </a:extLst>
          </p:cNvPr>
          <p:cNvSpPr/>
          <p:nvPr/>
        </p:nvSpPr>
        <p:spPr>
          <a:xfrm>
            <a:off x="0" y="5653763"/>
            <a:ext cx="9143999" cy="1216111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6586" y="284028"/>
            <a:ext cx="8222300" cy="523220"/>
          </a:xfrm>
        </p:spPr>
        <p:txBody>
          <a:bodyPr/>
          <a:lstStyle/>
          <a:p>
            <a:r>
              <a:rPr lang="en-US" dirty="0"/>
              <a:t>We Need Your Help and Your Partnership</a:t>
            </a: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109499" y="1655223"/>
            <a:ext cx="2350008" cy="804673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Estimated cost increase of $2.15 per home per month</a:t>
            </a:r>
            <a:endParaRPr lang="en-US" sz="1200" dirty="0">
              <a:solidFill>
                <a:schemeClr val="accent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2924" y="5704158"/>
            <a:ext cx="7952146" cy="830397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14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Helvetica" panose="020B0604020202020204" pitchFamily="34" charset="0"/>
              </a:rPr>
              <a:t>We remain committed to you throughout this crisis, and are working hard to keep your community safe and free of waste. </a:t>
            </a:r>
          </a:p>
        </p:txBody>
      </p:sp>
      <p:grpSp>
        <p:nvGrpSpPr>
          <p:cNvPr id="7" name="Group 28">
            <a:extLst>
              <a:ext uri="{FF2B5EF4-FFF2-40B4-BE49-F238E27FC236}">
                <a16:creationId xmlns:a16="http://schemas.microsoft.com/office/drawing/2014/main" id="{F5005A59-4110-224E-972E-DCCFB8BDAB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00388" y="6584950"/>
            <a:ext cx="6062662" cy="280988"/>
            <a:chOff x="1953" y="4148"/>
            <a:chExt cx="3819" cy="177"/>
          </a:xfrm>
        </p:grpSpPr>
        <p:sp>
          <p:nvSpPr>
            <p:cNvPr id="8" name="AutoShape 27">
              <a:extLst>
                <a:ext uri="{FF2B5EF4-FFF2-40B4-BE49-F238E27FC236}">
                  <a16:creationId xmlns:a16="http://schemas.microsoft.com/office/drawing/2014/main" id="{C8C63AE4-96C1-6444-A406-2BC2AB85A1F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953" y="4148"/>
              <a:ext cx="3819" cy="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9">
              <a:extLst>
                <a:ext uri="{FF2B5EF4-FFF2-40B4-BE49-F238E27FC236}">
                  <a16:creationId xmlns:a16="http://schemas.microsoft.com/office/drawing/2014/main" id="{BCCABD31-F19F-834A-8A71-FB0A523B03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600" y="4148"/>
              <a:ext cx="2170" cy="89"/>
            </a:xfrm>
            <a:custGeom>
              <a:avLst/>
              <a:gdLst>
                <a:gd name="T0" fmla="*/ 21 w 917"/>
                <a:gd name="T1" fmla="*/ 0 h 36"/>
                <a:gd name="T2" fmla="*/ 9 w 917"/>
                <a:gd name="T3" fmla="*/ 5 h 36"/>
                <a:gd name="T4" fmla="*/ 5 w 917"/>
                <a:gd name="T5" fmla="*/ 14 h 36"/>
                <a:gd name="T6" fmla="*/ 0 w 917"/>
                <a:gd name="T7" fmla="*/ 36 h 36"/>
                <a:gd name="T8" fmla="*/ 917 w 917"/>
                <a:gd name="T9" fmla="*/ 36 h 36"/>
                <a:gd name="T10" fmla="*/ 917 w 917"/>
                <a:gd name="T11" fmla="*/ 0 h 36"/>
                <a:gd name="T12" fmla="*/ 21 w 917"/>
                <a:gd name="T1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7" h="36">
                  <a:moveTo>
                    <a:pt x="21" y="0"/>
                  </a:moveTo>
                  <a:cubicBezTo>
                    <a:pt x="15" y="0"/>
                    <a:pt x="11" y="2"/>
                    <a:pt x="9" y="5"/>
                  </a:cubicBezTo>
                  <a:cubicBezTo>
                    <a:pt x="7" y="7"/>
                    <a:pt x="6" y="10"/>
                    <a:pt x="5" y="1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917" y="36"/>
                    <a:pt x="917" y="36"/>
                    <a:pt x="917" y="36"/>
                  </a:cubicBezTo>
                  <a:cubicBezTo>
                    <a:pt x="917" y="0"/>
                    <a:pt x="917" y="0"/>
                    <a:pt x="917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0">
              <a:extLst>
                <a:ext uri="{FF2B5EF4-FFF2-40B4-BE49-F238E27FC236}">
                  <a16:creationId xmlns:a16="http://schemas.microsoft.com/office/drawing/2014/main" id="{9244D18D-07CD-AE40-A1C9-2B685B42B4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51" y="4237"/>
              <a:ext cx="3819" cy="91"/>
            </a:xfrm>
            <a:custGeom>
              <a:avLst/>
              <a:gdLst>
                <a:gd name="T0" fmla="*/ 21 w 1614"/>
                <a:gd name="T1" fmla="*/ 0 h 37"/>
                <a:gd name="T2" fmla="*/ 9 w 1614"/>
                <a:gd name="T3" fmla="*/ 5 h 37"/>
                <a:gd name="T4" fmla="*/ 5 w 1614"/>
                <a:gd name="T5" fmla="*/ 14 h 37"/>
                <a:gd name="T6" fmla="*/ 0 w 1614"/>
                <a:gd name="T7" fmla="*/ 37 h 37"/>
                <a:gd name="T8" fmla="*/ 1614 w 1614"/>
                <a:gd name="T9" fmla="*/ 37 h 37"/>
                <a:gd name="T10" fmla="*/ 1614 w 1614"/>
                <a:gd name="T11" fmla="*/ 0 h 37"/>
                <a:gd name="T12" fmla="*/ 21 w 1614"/>
                <a:gd name="T1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4" h="37">
                  <a:moveTo>
                    <a:pt x="21" y="0"/>
                  </a:moveTo>
                  <a:cubicBezTo>
                    <a:pt x="15" y="0"/>
                    <a:pt x="11" y="3"/>
                    <a:pt x="9" y="5"/>
                  </a:cubicBezTo>
                  <a:cubicBezTo>
                    <a:pt x="7" y="7"/>
                    <a:pt x="6" y="11"/>
                    <a:pt x="5" y="1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614" y="37"/>
                    <a:pt x="1614" y="37"/>
                    <a:pt x="1614" y="37"/>
                  </a:cubicBezTo>
                  <a:cubicBezTo>
                    <a:pt x="1614" y="0"/>
                    <a:pt x="1614" y="0"/>
                    <a:pt x="1614" y="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9AB638-2EED-DC48-AE21-401A7DBC2671}"/>
              </a:ext>
            </a:extLst>
          </p:cNvPr>
          <p:cNvSpPr txBox="1">
            <a:spLocks/>
          </p:cNvSpPr>
          <p:nvPr/>
        </p:nvSpPr>
        <p:spPr>
          <a:xfrm>
            <a:off x="8357401" y="6315757"/>
            <a:ext cx="844591" cy="342992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800" b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D27DB1B-11A7-46C2-9C64-C40026885CFA}" type="slidenum">
              <a:rPr lang="en-US" sz="1400" smtClean="0">
                <a:solidFill>
                  <a:srgbClr val="000000"/>
                </a:solidFill>
              </a:rPr>
              <a:pPr algn="r"/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EE6165E8-B5D8-42A9-9BA6-EAB328A49AE8}"/>
              </a:ext>
            </a:extLst>
          </p:cNvPr>
          <p:cNvSpPr txBox="1">
            <a:spLocks/>
          </p:cNvSpPr>
          <p:nvPr/>
        </p:nvSpPr>
        <p:spPr>
          <a:xfrm>
            <a:off x="1514640" y="1655224"/>
            <a:ext cx="1600755" cy="5232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Residential MSW Volume Surge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F77B35E4-02E1-45A0-B472-199BDFE70255}"/>
              </a:ext>
            </a:extLst>
          </p:cNvPr>
          <p:cNvSpPr txBox="1">
            <a:spLocks/>
          </p:cNvSpPr>
          <p:nvPr/>
        </p:nvSpPr>
        <p:spPr>
          <a:xfrm>
            <a:off x="3546264" y="1655224"/>
            <a:ext cx="2350008" cy="7166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-119063">
              <a:spcBef>
                <a:spcPts val="0"/>
              </a:spcBef>
            </a:pPr>
            <a:r>
              <a:rPr lang="en-US" sz="1200" dirty="0">
                <a:solidFill>
                  <a:schemeClr val="bg2"/>
                </a:solidFill>
              </a:rPr>
              <a:t>30% more Tonnage and Disposal</a:t>
            </a:r>
          </a:p>
          <a:p>
            <a:pPr marL="119063" indent="-119063">
              <a:spcBef>
                <a:spcPts val="0"/>
              </a:spcBef>
            </a:pPr>
            <a:r>
              <a:rPr lang="en-US" sz="1200" dirty="0">
                <a:solidFill>
                  <a:schemeClr val="bg2"/>
                </a:solidFill>
              </a:rPr>
              <a:t>Extra Labor and Trucks</a:t>
            </a:r>
          </a:p>
          <a:p>
            <a:pPr marL="119063" indent="-119063">
              <a:spcBef>
                <a:spcPts val="0"/>
              </a:spcBef>
            </a:pPr>
            <a:r>
              <a:rPr lang="en-US" sz="1200" dirty="0">
                <a:solidFill>
                  <a:schemeClr val="bg2"/>
                </a:solidFill>
              </a:rPr>
              <a:t>Route Efficiency Impacts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CB9861-B9AE-4B0B-82FF-601553ABA098}"/>
              </a:ext>
            </a:extLst>
          </p:cNvPr>
          <p:cNvSpPr txBox="1"/>
          <p:nvPr/>
        </p:nvSpPr>
        <p:spPr>
          <a:xfrm>
            <a:off x="1532053" y="1044380"/>
            <a:ext cx="6398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Topic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793D0A-A455-45D7-9CAA-4BC5461A6FF9}"/>
              </a:ext>
            </a:extLst>
          </p:cNvPr>
          <p:cNvSpPr txBox="1"/>
          <p:nvPr/>
        </p:nvSpPr>
        <p:spPr>
          <a:xfrm>
            <a:off x="4116584" y="1040576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Impacts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6C97BE-C3FD-4E24-9676-F21461460268}"/>
              </a:ext>
            </a:extLst>
          </p:cNvPr>
          <p:cNvSpPr txBox="1"/>
          <p:nvPr/>
        </p:nvSpPr>
        <p:spPr>
          <a:xfrm>
            <a:off x="6403944" y="1040576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Economic Cost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F7117D8-9C47-44F0-A71E-7C1DAB4A7105}"/>
              </a:ext>
            </a:extLst>
          </p:cNvPr>
          <p:cNvSpPr txBox="1">
            <a:spLocks/>
          </p:cNvSpPr>
          <p:nvPr/>
        </p:nvSpPr>
        <p:spPr>
          <a:xfrm>
            <a:off x="6106451" y="2693225"/>
            <a:ext cx="2350008" cy="7166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Increased disposal costs and supply disruption</a:t>
            </a:r>
            <a:endParaRPr lang="en-US" sz="1200" dirty="0">
              <a:solidFill>
                <a:schemeClr val="bg2"/>
              </a:solidFill>
            </a:endParaRP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BD99DD57-9398-4067-9455-E7CCDFE8BBA9}"/>
              </a:ext>
            </a:extLst>
          </p:cNvPr>
          <p:cNvSpPr txBox="1">
            <a:spLocks/>
          </p:cNvSpPr>
          <p:nvPr/>
        </p:nvSpPr>
        <p:spPr>
          <a:xfrm>
            <a:off x="1511592" y="2693225"/>
            <a:ext cx="1768796" cy="5232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2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Recycling Processing Impacts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5D4580E-CA72-4B0D-BAAC-545109DA3546}"/>
              </a:ext>
            </a:extLst>
          </p:cNvPr>
          <p:cNvSpPr txBox="1">
            <a:spLocks/>
          </p:cNvSpPr>
          <p:nvPr/>
        </p:nvSpPr>
        <p:spPr>
          <a:xfrm>
            <a:off x="3543216" y="2693225"/>
            <a:ext cx="2350008" cy="71666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3" indent="-119063">
              <a:spcBef>
                <a:spcPts val="0"/>
              </a:spcBef>
            </a:pPr>
            <a:r>
              <a:rPr lang="en-US" sz="1200" dirty="0">
                <a:solidFill>
                  <a:schemeClr val="bg2"/>
                </a:solidFill>
              </a:rPr>
              <a:t>Increased Contamination</a:t>
            </a:r>
          </a:p>
          <a:p>
            <a:pPr marL="119063" indent="-119063">
              <a:spcBef>
                <a:spcPts val="0"/>
              </a:spcBef>
            </a:pPr>
            <a:r>
              <a:rPr lang="en-US" sz="1200" dirty="0">
                <a:solidFill>
                  <a:schemeClr val="bg2"/>
                </a:solidFill>
              </a:rPr>
              <a:t>3</a:t>
            </a:r>
            <a:r>
              <a:rPr lang="en-US" sz="1200" baseline="30000" dirty="0">
                <a:solidFill>
                  <a:schemeClr val="bg2"/>
                </a:solidFill>
              </a:rPr>
              <a:t>rd</a:t>
            </a:r>
            <a:r>
              <a:rPr lang="en-US" sz="1200" dirty="0">
                <a:solidFill>
                  <a:schemeClr val="bg2"/>
                </a:solidFill>
              </a:rPr>
              <a:t> Party Processors stopping operations</a:t>
            </a:r>
          </a:p>
        </p:txBody>
      </p:sp>
      <p:pic>
        <p:nvPicPr>
          <p:cNvPr id="14" name="Picture 13" descr="A picture containing clock, sign&#10;&#10;Description automatically generated">
            <a:extLst>
              <a:ext uri="{FF2B5EF4-FFF2-40B4-BE49-F238E27FC236}">
                <a16:creationId xmlns:a16="http://schemas.microsoft.com/office/drawing/2014/main" id="{61668B3B-33B0-4F4A-8B1F-D3D678E0BB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</a:blip>
          <a:stretch>
            <a:fillRect/>
          </a:stretch>
        </p:blipFill>
        <p:spPr>
          <a:xfrm>
            <a:off x="562821" y="2578874"/>
            <a:ext cx="913162" cy="913162"/>
          </a:xfrm>
          <a:prstGeom prst="rect">
            <a:avLst/>
          </a:prstGeom>
        </p:spPr>
      </p:pic>
      <p:pic>
        <p:nvPicPr>
          <p:cNvPr id="34" name="Picture 33" descr="A close up of a logo&#10;&#10;Description automatically generated">
            <a:extLst>
              <a:ext uri="{FF2B5EF4-FFF2-40B4-BE49-F238E27FC236}">
                <a16:creationId xmlns:a16="http://schemas.microsoft.com/office/drawing/2014/main" id="{5CD04626-2648-B945-9D93-6946742E8F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>
            <a:off x="594865" y="1444744"/>
            <a:ext cx="913162" cy="91316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0CA69F1-756C-48EF-B7C7-CF4A29D630BA}"/>
              </a:ext>
            </a:extLst>
          </p:cNvPr>
          <p:cNvSpPr/>
          <p:nvPr/>
        </p:nvSpPr>
        <p:spPr>
          <a:xfrm>
            <a:off x="-3" y="3770899"/>
            <a:ext cx="9143999" cy="157141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</a:gra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3EBFD02C-FBC1-490A-B3B9-9E8C14C00B3B}"/>
              </a:ext>
            </a:extLst>
          </p:cNvPr>
          <p:cNvSpPr txBox="1">
            <a:spLocks/>
          </p:cNvSpPr>
          <p:nvPr/>
        </p:nvSpPr>
        <p:spPr>
          <a:xfrm>
            <a:off x="3543215" y="4033680"/>
            <a:ext cx="3333073" cy="108679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0"/>
              </a:spcBef>
              <a:buFont typeface="+mj-lt"/>
              <a:buAutoNum type="arabicParenR"/>
            </a:pPr>
            <a:r>
              <a:rPr lang="en-US" sz="1200" dirty="0">
                <a:solidFill>
                  <a:schemeClr val="bg2"/>
                </a:solidFill>
              </a:rPr>
              <a:t>Cart Contents Only for MSW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arenR"/>
            </a:pPr>
            <a:r>
              <a:rPr lang="en-US" sz="1200" dirty="0">
                <a:solidFill>
                  <a:schemeClr val="bg2"/>
                </a:solidFill>
              </a:rPr>
              <a:t>Suspend Yard Waste services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arenR"/>
            </a:pPr>
            <a:r>
              <a:rPr lang="en-US" sz="1200" dirty="0">
                <a:solidFill>
                  <a:schemeClr val="bg2"/>
                </a:solidFill>
              </a:rPr>
              <a:t>Suspend Bulk Waste Collection</a:t>
            </a:r>
          </a:p>
          <a:p>
            <a:pPr marL="228600" indent="-228600">
              <a:spcBef>
                <a:spcPts val="0"/>
              </a:spcBef>
              <a:buFont typeface="+mj-lt"/>
              <a:buAutoNum type="arabicParenR"/>
            </a:pPr>
            <a:r>
              <a:rPr lang="en-US" sz="1200" dirty="0">
                <a:solidFill>
                  <a:schemeClr val="bg2"/>
                </a:solidFill>
              </a:rPr>
              <a:t>Approval to dispose of recyclables due to contamination or disruptions in processing capabilities</a:t>
            </a:r>
          </a:p>
        </p:txBody>
      </p:sp>
      <p:sp>
        <p:nvSpPr>
          <p:cNvPr id="36" name="Content Placeholder 5">
            <a:extLst>
              <a:ext uri="{FF2B5EF4-FFF2-40B4-BE49-F238E27FC236}">
                <a16:creationId xmlns:a16="http://schemas.microsoft.com/office/drawing/2014/main" id="{9A19064F-7B1D-4302-81EF-C50120A481FA}"/>
              </a:ext>
            </a:extLst>
          </p:cNvPr>
          <p:cNvSpPr txBox="1">
            <a:spLocks/>
          </p:cNvSpPr>
          <p:nvPr/>
        </p:nvSpPr>
        <p:spPr>
          <a:xfrm>
            <a:off x="1511592" y="3792246"/>
            <a:ext cx="1768796" cy="523221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1pPr>
            <a:lvl2pPr marL="74295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 baseline="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2pPr>
            <a:lvl3pPr marL="11430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3pPr>
            <a:lvl4pPr marL="16002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Verdana" panose="020B0604030504040204" pitchFamily="34" charset="0"/>
              <a:buChar char="−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sz="2000" kern="1200">
                <a:solidFill>
                  <a:srgbClr val="000000"/>
                </a:solidFill>
                <a:latin typeface="Verdana"/>
                <a:ea typeface="+mn-ea"/>
                <a:cs typeface="Verdana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400"/>
              </a:spcBef>
              <a:buNone/>
            </a:pPr>
            <a:r>
              <a:rPr lang="en-US" sz="18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Cost Offsets: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51866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PUBLIC_Internal_Theme_r03">
  <a:themeElements>
    <a:clrScheme name="Custom 1">
      <a:dk1>
        <a:srgbClr val="000000"/>
      </a:dk1>
      <a:lt1>
        <a:sysClr val="window" lastClr="FFFFFF"/>
      </a:lt1>
      <a:dk2>
        <a:srgbClr val="004A7C"/>
      </a:dk2>
      <a:lt2>
        <a:srgbClr val="76787A"/>
      </a:lt2>
      <a:accent1>
        <a:srgbClr val="00ADEF"/>
      </a:accent1>
      <a:accent2>
        <a:srgbClr val="F7A800"/>
      </a:accent2>
      <a:accent3>
        <a:srgbClr val="C6C8CA"/>
      </a:accent3>
      <a:accent4>
        <a:srgbClr val="C0E1F3"/>
      </a:accent4>
      <a:accent5>
        <a:srgbClr val="F38B00"/>
      </a:accent5>
      <a:accent6>
        <a:srgbClr val="004A7C"/>
      </a:accent6>
      <a:hlink>
        <a:srgbClr val="F38B00"/>
      </a:hlink>
      <a:folHlink>
        <a:srgbClr val="00ADEF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DAD5B07CB2134E821680A606D02135" ma:contentTypeVersion="15" ma:contentTypeDescription="Create a new document." ma:contentTypeScope="" ma:versionID="76439aedf8962d3c89bef799c1e58299">
  <xsd:schema xmlns:xsd="http://www.w3.org/2001/XMLSchema" xmlns:xs="http://www.w3.org/2001/XMLSchema" xmlns:p="http://schemas.microsoft.com/office/2006/metadata/properties" xmlns:ns1="http://schemas.microsoft.com/sharepoint/v3" xmlns:ns3="30b2a70e-d342-43d9-87ca-41ebc30246b0" xmlns:ns4="c0013827-1bda-4ead-b2ce-8baa4d6bb7e7" targetNamespace="http://schemas.microsoft.com/office/2006/metadata/properties" ma:root="true" ma:fieldsID="3154365ebaf82f4edb13acdbcd7d978d" ns1:_="" ns3:_="" ns4:_="">
    <xsd:import namespace="http://schemas.microsoft.com/sharepoint/v3"/>
    <xsd:import namespace="30b2a70e-d342-43d9-87ca-41ebc30246b0"/>
    <xsd:import namespace="c0013827-1bda-4ead-b2ce-8baa4d6bb7e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b2a70e-d342-43d9-87ca-41ebc30246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013827-1bda-4ead-b2ce-8baa4d6bb7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6E498BC-32BF-4373-8AB2-26E1D70398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0b2a70e-d342-43d9-87ca-41ebc30246b0"/>
    <ds:schemaRef ds:uri="c0013827-1bda-4ead-b2ce-8baa4d6bb7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63542D-93A8-45E8-9157-08A28B83ED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F1FC85-E3AD-498E-B438-9123C1416984}">
  <ds:schemaRefs>
    <ds:schemaRef ds:uri="http://schemas.microsoft.com/office/2006/documentManagement/types"/>
    <ds:schemaRef ds:uri="http://purl.org/dc/dcmitype/"/>
    <ds:schemaRef ds:uri="30b2a70e-d342-43d9-87ca-41ebc30246b0"/>
    <ds:schemaRef ds:uri="c0013827-1bda-4ead-b2ce-8baa4d6bb7e7"/>
    <ds:schemaRef ds:uri="http://purl.org/dc/elements/1.1/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41535</TotalTime>
  <Words>780</Words>
  <Application>Microsoft Office PowerPoint</Application>
  <PresentationFormat>On-screen Show (4:3)</PresentationFormat>
  <Paragraphs>98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Lucida Grande</vt:lpstr>
      <vt:lpstr>Verdana</vt:lpstr>
      <vt:lpstr>REPUBLIC_Internal_Theme_r03</vt:lpstr>
      <vt:lpstr>Custom Design</vt:lpstr>
      <vt:lpstr>PowerPoint Presentation</vt:lpstr>
      <vt:lpstr>Our Commitment to You</vt:lpstr>
      <vt:lpstr>Business Continuity During the Pandemic</vt:lpstr>
      <vt:lpstr>PowerPoint Presentation</vt:lpstr>
      <vt:lpstr>Shifting Volumes from Pandemic</vt:lpstr>
      <vt:lpstr>Impacts from Surge in Residential Volume</vt:lpstr>
      <vt:lpstr>Recycling Challenges from Pandemic</vt:lpstr>
      <vt:lpstr>Yard Waste and Bulk Challenges</vt:lpstr>
      <vt:lpstr>We Need Your Help and Your Partnership</vt:lpstr>
      <vt:lpstr>Next Steps</vt:lpstr>
      <vt:lpstr>PowerPoint Presentation</vt:lpstr>
    </vt:vector>
  </TitlesOfParts>
  <Company>MM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sdfsdfsdf</dc:title>
  <dc:creator>C A</dc:creator>
  <cp:lastModifiedBy>Mike Sullivan</cp:lastModifiedBy>
  <cp:revision>537</cp:revision>
  <cp:lastPrinted>2019-09-23T21:46:44Z</cp:lastPrinted>
  <dcterms:created xsi:type="dcterms:W3CDTF">2014-04-29T21:44:55Z</dcterms:created>
  <dcterms:modified xsi:type="dcterms:W3CDTF">2020-03-27T15:52:51Z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49268BAB-AB66-4B14-930A-B6947C618205</vt:lpwstr>
  </property>
  <property fmtid="{D5CDD505-2E9C-101B-9397-08002B2CF9AE}" pid="3" name="ArticulatePath">
    <vt:lpwstr>RecyclingReimaginedDeck_6-29-16 DRAFT v2.1</vt:lpwstr>
  </property>
  <property fmtid="{D5CDD505-2E9C-101B-9397-08002B2CF9AE}" pid="4" name="ContentTypeId">
    <vt:lpwstr>0x01010069DAD5B07CB2134E821680A606D02135</vt:lpwstr>
  </property>
</Properties>
</file>